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3"/>
  </p:notesMasterIdLst>
  <p:handoutMasterIdLst>
    <p:handoutMasterId r:id="rId24"/>
  </p:handoutMasterIdLst>
  <p:sldIdLst>
    <p:sldId id="603" r:id="rId8"/>
    <p:sldId id="2452" r:id="rId9"/>
    <p:sldId id="2453" r:id="rId10"/>
    <p:sldId id="2454" r:id="rId11"/>
    <p:sldId id="2456" r:id="rId12"/>
    <p:sldId id="2147483506" r:id="rId13"/>
    <p:sldId id="2147483540" r:id="rId14"/>
    <p:sldId id="2147483541" r:id="rId15"/>
    <p:sldId id="2147483542" r:id="rId16"/>
    <p:sldId id="2147483479" r:id="rId17"/>
    <p:sldId id="2147483260" r:id="rId18"/>
    <p:sldId id="2516" r:id="rId19"/>
    <p:sldId id="2147483476" r:id="rId20"/>
    <p:sldId id="2515" r:id="rId21"/>
    <p:sldId id="582" r:id="rId2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FFFF00"/>
    <a:srgbClr val="E0E0E0"/>
    <a:srgbClr val="91A2BF"/>
    <a:srgbClr val="66BA36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1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81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45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88B69-AFE2-44B3-9D65-EE78A04CBD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0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2634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07017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92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523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142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chenzomi12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6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5" r:id="rId9"/>
    <p:sldLayoutId id="2147483987" r:id="rId10"/>
    <p:sldLayoutId id="2147483988" r:id="rId11"/>
    <p:sldLayoutId id="2147483989" r:id="rId12"/>
    <p:sldLayoutId id="2147483990" r:id="rId13"/>
    <p:sldLayoutId id="2147483991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2025/8/31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250.png"/><Relationship Id="rId5" Type="http://schemas.openxmlformats.org/officeDocument/2006/relationships/image" Target="../media/image24.png"/><Relationship Id="rId10" Type="http://schemas.openxmlformats.org/officeDocument/2006/relationships/image" Target="../media/image24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A3483-FF92-FE46-B1BB-B70AABD8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784" y="-85423"/>
            <a:ext cx="12362547" cy="695393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9490" y="487341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28575">
                  <a:solidFill>
                    <a:schemeClr val="tx2"/>
                  </a:solidFill>
                </a:ln>
                <a:solidFill>
                  <a:srgbClr val="C00000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28575">
                <a:solidFill>
                  <a:schemeClr val="tx2"/>
                </a:solidFill>
              </a:ln>
              <a:solidFill>
                <a:srgbClr val="C00000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12" y="487341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-165784" y="1984587"/>
            <a:ext cx="12362546" cy="2711428"/>
          </a:xfrm>
          <a:prstGeom prst="rect">
            <a:avLst/>
          </a:prstGeom>
          <a:solidFill>
            <a:srgbClr val="221815">
              <a:alpha val="50196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" altLang="zh-CN" sz="960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AI </a:t>
            </a:r>
            <a:r>
              <a:rPr lang="zh-CN" altLang="en-US" sz="96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训推性能建模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88660" y="2087618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54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大模型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–</a:t>
            </a:r>
            <a:r>
              <a:rPr lang="zh-CN" altLang="en-US" sz="40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AI</a:t>
            </a:r>
            <a:r>
              <a:rPr lang="zh-CN" altLang="en-US" sz="4000" kern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 集群</a:t>
            </a:r>
            <a:endParaRPr lang="zh-CN" altLang="en-US" sz="6000" kern="0" dirty="0">
              <a:ln w="28575">
                <a:noFill/>
              </a:ln>
              <a:solidFill>
                <a:schemeClr val="tx2"/>
              </a:solidFill>
              <a:latin typeface="Futura-Medium" panose="020B0602020204020303" pitchFamily="34" charset="-79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50342A47-3847-4D9F-9C41-C6AD35F013AB}"/>
              </a:ext>
            </a:extLst>
          </p:cNvPr>
          <p:cNvSpPr/>
          <p:nvPr/>
        </p:nvSpPr>
        <p:spPr>
          <a:xfrm>
            <a:off x="4155999" y="3316307"/>
            <a:ext cx="3785996" cy="309188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lvl="1" defTabSz="914400">
              <a:defRPr/>
            </a:pPr>
            <a:endParaRPr lang="en-US" altLang="zh-CN" sz="1600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algn="ctr" defTabSz="913485">
              <a:defRPr/>
            </a:pPr>
            <a:endParaRPr lang="en-US" altLang="zh-CN" sz="16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A73E53-C6A1-4990-855C-8E22E9E2FA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069" y="230191"/>
            <a:ext cx="12058625" cy="534342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智算集群设计主线：</a:t>
            </a:r>
            <a:endParaRPr lang="zh-CN" altLang="en-US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92950F7-0839-4BC5-AD19-FE70B689EA65}"/>
              </a:ext>
            </a:extLst>
          </p:cNvPr>
          <p:cNvGrpSpPr/>
          <p:nvPr/>
        </p:nvGrpSpPr>
        <p:grpSpPr>
          <a:xfrm>
            <a:off x="808084" y="1487936"/>
            <a:ext cx="11009400" cy="899369"/>
            <a:chOff x="1560503" y="1331740"/>
            <a:chExt cx="9761083" cy="901977"/>
          </a:xfrm>
        </p:grpSpPr>
        <p:sp>
          <p:nvSpPr>
            <p:cNvPr id="12" name="直角三角形 11">
              <a:extLst>
                <a:ext uri="{FF2B5EF4-FFF2-40B4-BE49-F238E27FC236}">
                  <a16:creationId xmlns:a16="http://schemas.microsoft.com/office/drawing/2014/main" id="{971B94FB-166D-4DA8-A505-68ED3876EA5F}"/>
                </a:ext>
              </a:extLst>
            </p:cNvPr>
            <p:cNvSpPr/>
            <p:nvPr/>
          </p:nvSpPr>
          <p:spPr>
            <a:xfrm>
              <a:off x="1560503" y="1354600"/>
              <a:ext cx="2706503" cy="879117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884" h="779339">
                  <a:moveTo>
                    <a:pt x="0" y="779339"/>
                  </a:moveTo>
                  <a:lnTo>
                    <a:pt x="2302884" y="0"/>
                  </a:lnTo>
                  <a:lnTo>
                    <a:pt x="1152128" y="779339"/>
                  </a:lnTo>
                  <a:lnTo>
                    <a:pt x="0" y="779339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直角三角形 11">
              <a:extLst>
                <a:ext uri="{FF2B5EF4-FFF2-40B4-BE49-F238E27FC236}">
                  <a16:creationId xmlns:a16="http://schemas.microsoft.com/office/drawing/2014/main" id="{5878177B-675B-4A11-BAB9-526DDD09B7E6}"/>
                </a:ext>
              </a:extLst>
            </p:cNvPr>
            <p:cNvSpPr/>
            <p:nvPr/>
          </p:nvSpPr>
          <p:spPr>
            <a:xfrm flipH="1">
              <a:off x="7739596" y="1360470"/>
              <a:ext cx="3581990" cy="849292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884" h="779339">
                  <a:moveTo>
                    <a:pt x="0" y="779339"/>
                  </a:moveTo>
                  <a:lnTo>
                    <a:pt x="2302884" y="0"/>
                  </a:lnTo>
                  <a:lnTo>
                    <a:pt x="1152128" y="779339"/>
                  </a:lnTo>
                  <a:lnTo>
                    <a:pt x="0" y="779339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直角三角形 11">
              <a:extLst>
                <a:ext uri="{FF2B5EF4-FFF2-40B4-BE49-F238E27FC236}">
                  <a16:creationId xmlns:a16="http://schemas.microsoft.com/office/drawing/2014/main" id="{87DE568D-E4CA-4EC9-B956-EB7EF20107D6}"/>
                </a:ext>
              </a:extLst>
            </p:cNvPr>
            <p:cNvSpPr/>
            <p:nvPr/>
          </p:nvSpPr>
          <p:spPr>
            <a:xfrm>
              <a:off x="4788883" y="1331740"/>
              <a:ext cx="2503800" cy="878021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  <a:gd name="connsiteX0" fmla="*/ 0 w 1152128"/>
                <a:gd name="connsiteY0" fmla="*/ 744615 h 744615"/>
                <a:gd name="connsiteX1" fmla="*/ 666390 w 1152128"/>
                <a:gd name="connsiteY1" fmla="*/ 0 h 744615"/>
                <a:gd name="connsiteX2" fmla="*/ 1152128 w 1152128"/>
                <a:gd name="connsiteY2" fmla="*/ 744615 h 744615"/>
                <a:gd name="connsiteX3" fmla="*/ 0 w 1152128"/>
                <a:gd name="connsiteY3" fmla="*/ 744615 h 744615"/>
                <a:gd name="connsiteX0" fmla="*/ 0 w 1152128"/>
                <a:gd name="connsiteY0" fmla="*/ 744615 h 744615"/>
                <a:gd name="connsiteX1" fmla="*/ 543416 w 1152128"/>
                <a:gd name="connsiteY1" fmla="*/ 0 h 744615"/>
                <a:gd name="connsiteX2" fmla="*/ 1152128 w 1152128"/>
                <a:gd name="connsiteY2" fmla="*/ 744615 h 744615"/>
                <a:gd name="connsiteX3" fmla="*/ 0 w 1152128"/>
                <a:gd name="connsiteY3" fmla="*/ 744615 h 744615"/>
                <a:gd name="connsiteX0" fmla="*/ 0 w 1152128"/>
                <a:gd name="connsiteY0" fmla="*/ 744615 h 744615"/>
                <a:gd name="connsiteX1" fmla="*/ 543416 w 1152128"/>
                <a:gd name="connsiteY1" fmla="*/ 0 h 744615"/>
                <a:gd name="connsiteX2" fmla="*/ 664587 w 1152128"/>
                <a:gd name="connsiteY2" fmla="*/ 17685 h 744615"/>
                <a:gd name="connsiteX3" fmla="*/ 1152128 w 1152128"/>
                <a:gd name="connsiteY3" fmla="*/ 744615 h 744615"/>
                <a:gd name="connsiteX4" fmla="*/ 0 w 1152128"/>
                <a:gd name="connsiteY4" fmla="*/ 744615 h 744615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64587 w 1152128"/>
                <a:gd name="connsiteY2" fmla="*/ 13961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80366 w 1152128"/>
                <a:gd name="connsiteY2" fmla="*/ 21409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96145 w 1152128"/>
                <a:gd name="connsiteY2" fmla="*/ 118224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3158 w 1152128"/>
                <a:gd name="connsiteY2" fmla="*/ 3630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97898 w 1152128"/>
                <a:gd name="connsiteY2" fmla="*/ 25132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2281 w 1152128"/>
                <a:gd name="connsiteY2" fmla="*/ 1582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2281 w 1152128"/>
                <a:gd name="connsiteY2" fmla="*/ 1582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4911 w 1152128"/>
                <a:gd name="connsiteY2" fmla="*/ 4652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56719 h 756719"/>
                <a:gd name="connsiteX1" fmla="*/ 454004 w 1152128"/>
                <a:gd name="connsiteY1" fmla="*/ 15828 h 756719"/>
                <a:gd name="connsiteX2" fmla="*/ 708417 w 1152128"/>
                <a:gd name="connsiteY2" fmla="*/ 0 h 756719"/>
                <a:gd name="connsiteX3" fmla="*/ 1152128 w 1152128"/>
                <a:gd name="connsiteY3" fmla="*/ 756719 h 756719"/>
                <a:gd name="connsiteX4" fmla="*/ 0 w 1152128"/>
                <a:gd name="connsiteY4" fmla="*/ 756719 h 756719"/>
                <a:gd name="connsiteX0" fmla="*/ 0 w 1152128"/>
                <a:gd name="connsiteY0" fmla="*/ 743686 h 743686"/>
                <a:gd name="connsiteX1" fmla="*/ 454004 w 1152128"/>
                <a:gd name="connsiteY1" fmla="*/ 2795 h 743686"/>
                <a:gd name="connsiteX2" fmla="*/ 707540 w 1152128"/>
                <a:gd name="connsiteY2" fmla="*/ 0 h 743686"/>
                <a:gd name="connsiteX3" fmla="*/ 1152128 w 1152128"/>
                <a:gd name="connsiteY3" fmla="*/ 743686 h 743686"/>
                <a:gd name="connsiteX4" fmla="*/ 0 w 1152128"/>
                <a:gd name="connsiteY4" fmla="*/ 743686 h 74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743686">
                  <a:moveTo>
                    <a:pt x="0" y="743686"/>
                  </a:moveTo>
                  <a:lnTo>
                    <a:pt x="454004" y="2795"/>
                  </a:lnTo>
                  <a:lnTo>
                    <a:pt x="707540" y="0"/>
                  </a:lnTo>
                  <a:lnTo>
                    <a:pt x="1152128" y="743686"/>
                  </a:lnTo>
                  <a:lnTo>
                    <a:pt x="0" y="743686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6534B484-71FC-4973-8D5F-47662F2650B4}"/>
              </a:ext>
            </a:extLst>
          </p:cNvPr>
          <p:cNvSpPr/>
          <p:nvPr/>
        </p:nvSpPr>
        <p:spPr>
          <a:xfrm>
            <a:off x="480075" y="1499863"/>
            <a:ext cx="3452003" cy="723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算力规模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9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理论峰值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10EF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级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100EF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ZF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级</a:t>
            </a:r>
            <a:r>
              <a:rPr lang="zh-CN" altLang="en-US" sz="1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94F6DB-5C92-489C-B509-B841D1126780}"/>
              </a:ext>
            </a:extLst>
          </p:cNvPr>
          <p:cNvSpPr/>
          <p:nvPr/>
        </p:nvSpPr>
        <p:spPr>
          <a:xfrm>
            <a:off x="4470497" y="1499863"/>
            <a:ext cx="3172388" cy="769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算力利用率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模型实际利用算力 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理论算力</a:t>
            </a: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799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ED58B-FD66-4B1C-A21A-4CC93B50B7F3}"/>
              </a:ext>
            </a:extLst>
          </p:cNvPr>
          <p:cNvSpPr/>
          <p:nvPr/>
        </p:nvSpPr>
        <p:spPr>
          <a:xfrm>
            <a:off x="8859697" y="1499863"/>
            <a:ext cx="2518638" cy="7231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可用度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9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保障大模型训练长时稳定运行</a:t>
            </a:r>
            <a:endParaRPr lang="en-US" altLang="zh-CN" sz="1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A976C3-3F82-43FA-BDC3-CCE89C46A89F}"/>
              </a:ext>
            </a:extLst>
          </p:cNvPr>
          <p:cNvSpPr/>
          <p:nvPr/>
        </p:nvSpPr>
        <p:spPr>
          <a:xfrm>
            <a:off x="316276" y="3323020"/>
            <a:ext cx="3741827" cy="308887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lvl="1" defTabSz="914400">
              <a:defRPr/>
            </a:pPr>
            <a:endParaRPr lang="en-US" altLang="zh-CN" sz="1600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algn="ctr" defTabSz="913485">
              <a:defRPr/>
            </a:pPr>
            <a:endParaRPr lang="en-US" altLang="zh-CN" sz="16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2CED40E5-A4CA-456F-BDF3-C6CC867F3C4F}"/>
              </a:ext>
            </a:extLst>
          </p:cNvPr>
          <p:cNvSpPr/>
          <p:nvPr/>
        </p:nvSpPr>
        <p:spPr>
          <a:xfrm rot="5400000">
            <a:off x="5979314" y="-2660238"/>
            <a:ext cx="141853" cy="7888981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60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6D6414-C54E-4D02-9F15-D3902B29D46A}"/>
              </a:ext>
            </a:extLst>
          </p:cNvPr>
          <p:cNvSpPr/>
          <p:nvPr/>
        </p:nvSpPr>
        <p:spPr>
          <a:xfrm>
            <a:off x="4354046" y="3424030"/>
            <a:ext cx="337797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3B40407-5E0A-458F-B54C-107B2B2CE822}"/>
              </a:ext>
            </a:extLst>
          </p:cNvPr>
          <p:cNvSpPr/>
          <p:nvPr/>
        </p:nvSpPr>
        <p:spPr>
          <a:xfrm>
            <a:off x="888023" y="3316307"/>
            <a:ext cx="264097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软件协同设计突破规模上限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93BABE-B978-4F48-8D7F-709A391BC619}"/>
              </a:ext>
            </a:extLst>
          </p:cNvPr>
          <p:cNvSpPr/>
          <p:nvPr/>
        </p:nvSpPr>
        <p:spPr>
          <a:xfrm>
            <a:off x="503143" y="3758966"/>
            <a:ext cx="3411245" cy="262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硬件能力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软件能力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管理：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数千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~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万级节点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云化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纳管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&amp;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资源池化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调度：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数千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~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万级节点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资源管理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&amp;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作业调度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运维：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『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弹性敏捷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规建维优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』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自智运维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C566212-4EE9-4EC4-B2DD-0042BA05D6A1}"/>
              </a:ext>
            </a:extLst>
          </p:cNvPr>
          <p:cNvGrpSpPr/>
          <p:nvPr/>
        </p:nvGrpSpPr>
        <p:grpSpPr>
          <a:xfrm>
            <a:off x="764423" y="4106480"/>
            <a:ext cx="3147107" cy="617254"/>
            <a:chOff x="849723" y="3215632"/>
            <a:chExt cx="3147107" cy="61725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2B3BD01-781E-4964-8AEF-000015DE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152" y="3462658"/>
              <a:ext cx="377126" cy="37022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0E17597-BF72-41EA-BA84-3C40AF5F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5779" y="3462658"/>
              <a:ext cx="374646" cy="365726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37D1FBA-DA78-48C1-9923-A802968EA3D1}"/>
                </a:ext>
              </a:extLst>
            </p:cNvPr>
            <p:cNvSpPr/>
            <p:nvPr/>
          </p:nvSpPr>
          <p:spPr>
            <a:xfrm>
              <a:off x="2297763" y="3549811"/>
              <a:ext cx="6687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MW~GW</a:t>
              </a:r>
              <a:endParaRPr lang="zh-CN" altLang="en-US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8A61990-D9A8-4FBF-8806-8C986BFA4C7B}"/>
                </a:ext>
              </a:extLst>
            </p:cNvPr>
            <p:cNvSpPr/>
            <p:nvPr/>
          </p:nvSpPr>
          <p:spPr>
            <a:xfrm>
              <a:off x="3318439" y="3536715"/>
              <a:ext cx="67839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PUE</a:t>
              </a: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≤</a:t>
              </a: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61085B7-D8E2-4AFC-BC25-C7F3E60E4CB3}"/>
                </a:ext>
              </a:extLst>
            </p:cNvPr>
            <p:cNvSpPr/>
            <p:nvPr/>
          </p:nvSpPr>
          <p:spPr>
            <a:xfrm>
              <a:off x="1944893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0AC1E46-5531-4FBB-AF1A-D7367D362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702" y="3462658"/>
              <a:ext cx="377126" cy="338512"/>
            </a:xfrm>
            <a:prstGeom prst="rect">
              <a:avLst/>
            </a:prstGeom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69B4FF1-CD8C-4CB7-AF73-590C2E74CC8A}"/>
                </a:ext>
              </a:extLst>
            </p:cNvPr>
            <p:cNvSpPr/>
            <p:nvPr/>
          </p:nvSpPr>
          <p:spPr>
            <a:xfrm>
              <a:off x="1214762" y="3451555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</a:t>
              </a: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超大机房</a:t>
              </a:r>
              <a:endPara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88B04F10-F02D-4603-A9DB-26AAC0D7CBC4}"/>
                </a:ext>
              </a:extLst>
            </p:cNvPr>
            <p:cNvSpPr/>
            <p:nvPr/>
          </p:nvSpPr>
          <p:spPr>
            <a:xfrm>
              <a:off x="849723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A9C0281-2DBC-483D-A6AA-4CA27A9EDE31}"/>
                </a:ext>
              </a:extLst>
            </p:cNvPr>
            <p:cNvSpPr/>
            <p:nvPr/>
          </p:nvSpPr>
          <p:spPr>
            <a:xfrm>
              <a:off x="2938534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液冷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DE88AC9-1950-4822-B1FE-8A090320BB5D}"/>
              </a:ext>
            </a:extLst>
          </p:cNvPr>
          <p:cNvGrpSpPr/>
          <p:nvPr/>
        </p:nvGrpSpPr>
        <p:grpSpPr>
          <a:xfrm>
            <a:off x="742885" y="4938383"/>
            <a:ext cx="3115262" cy="692497"/>
            <a:chOff x="751861" y="4215849"/>
            <a:chExt cx="3115262" cy="69249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AA43D26-4305-40D2-BBD8-BF019485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80" y="4481832"/>
              <a:ext cx="385430" cy="338554"/>
            </a:xfrm>
            <a:prstGeom prst="rect">
              <a:avLst/>
            </a:prstGeom>
          </p:spPr>
        </p:pic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7E152BD-EABC-40C3-AE83-D16C89A9D8ED}"/>
                </a:ext>
              </a:extLst>
            </p:cNvPr>
            <p:cNvSpPr/>
            <p:nvPr/>
          </p:nvSpPr>
          <p:spPr>
            <a:xfrm>
              <a:off x="1106713" y="4439460"/>
              <a:ext cx="4924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高密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高能效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81ED6F9-6555-4060-9C2E-D9E6C905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9214" y="4481832"/>
              <a:ext cx="387140" cy="375583"/>
            </a:xfrm>
            <a:prstGeom prst="rect">
              <a:avLst/>
            </a:prstGeom>
          </p:spPr>
        </p:pic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1438E79-CC18-458B-BCEF-7055A3042C88}"/>
                </a:ext>
              </a:extLst>
            </p:cNvPr>
            <p:cNvSpPr/>
            <p:nvPr/>
          </p:nvSpPr>
          <p:spPr>
            <a:xfrm>
              <a:off x="2292425" y="4272597"/>
              <a:ext cx="55801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万卡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十万卡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高速无损互连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E85FBA5-0BA1-4400-A45D-B63D2DCA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4366" y="4481832"/>
              <a:ext cx="375049" cy="404815"/>
            </a:xfrm>
            <a:prstGeom prst="rect">
              <a:avLst/>
            </a:prstGeom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98A938B-2976-4915-8363-00C991D06C2B}"/>
                </a:ext>
              </a:extLst>
            </p:cNvPr>
            <p:cNvSpPr/>
            <p:nvPr/>
          </p:nvSpPr>
          <p:spPr>
            <a:xfrm>
              <a:off x="3310560" y="4215849"/>
              <a:ext cx="556563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高并发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数千客户端</a:t>
              </a: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高带宽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TB</a:t>
              </a: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级）</a:t>
              </a:r>
              <a:endParaRPr lang="en-US" altLang="zh-CN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IOPS</a:t>
              </a:r>
            </a:p>
            <a:p>
              <a:pPr defTabSz="914400">
                <a:defRPr/>
              </a:pP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（亿级）</a:t>
              </a:r>
              <a:endParaRPr lang="en-US" altLang="zh-CN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454E8F0-739C-4D0C-B12F-ED5499E84B0E}"/>
                </a:ext>
              </a:extLst>
            </p:cNvPr>
            <p:cNvSpPr/>
            <p:nvPr/>
          </p:nvSpPr>
          <p:spPr>
            <a:xfrm>
              <a:off x="751861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546EBE7-5039-4F9F-957F-F6E79903D73A}"/>
                </a:ext>
              </a:extLst>
            </p:cNvPr>
            <p:cNvSpPr/>
            <p:nvPr/>
          </p:nvSpPr>
          <p:spPr>
            <a:xfrm>
              <a:off x="1870003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D0E7EA2-EFA4-49BD-912D-EBD1463CCDC6}"/>
                </a:ext>
              </a:extLst>
            </p:cNvPr>
            <p:cNvSpPr/>
            <p:nvPr/>
          </p:nvSpPr>
          <p:spPr>
            <a:xfrm>
              <a:off x="2884083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B9FACA3-3A3A-48DF-8AA1-5F3100A85685}"/>
              </a:ext>
            </a:extLst>
          </p:cNvPr>
          <p:cNvSpPr/>
          <p:nvPr/>
        </p:nvSpPr>
        <p:spPr>
          <a:xfrm>
            <a:off x="4081557" y="391537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</a:p>
        </p:txBody>
      </p:sp>
      <p:pic>
        <p:nvPicPr>
          <p:cNvPr id="76" name="Picture 2" descr="https://img-blog.csdnimg.cn/0120caf98cb34141ba03f71de0969731.png">
            <a:extLst>
              <a:ext uri="{FF2B5EF4-FFF2-40B4-BE49-F238E27FC236}">
                <a16:creationId xmlns:a16="http://schemas.microsoft.com/office/drawing/2014/main" id="{93803CEC-0546-4ECC-82DE-5CB335C8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67" y="4168555"/>
            <a:ext cx="1433046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DB688A4-D855-4481-8E82-8C739884B049}"/>
              </a:ext>
            </a:extLst>
          </p:cNvPr>
          <p:cNvSpPr/>
          <p:nvPr/>
        </p:nvSpPr>
        <p:spPr>
          <a:xfrm>
            <a:off x="4225326" y="4112089"/>
            <a:ext cx="1962384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模型并行切分最优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4979C4D-4928-433E-9515-2EA1FF41C4BC}"/>
              </a:ext>
            </a:extLst>
          </p:cNvPr>
          <p:cNvSpPr/>
          <p:nvPr/>
        </p:nvSpPr>
        <p:spPr>
          <a:xfrm>
            <a:off x="4525041" y="4397572"/>
            <a:ext cx="1927690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数据并行、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张量并行、</a:t>
            </a:r>
            <a:b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</a:b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流水并行、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EP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专家并行</a:t>
            </a:r>
            <a:endParaRPr lang="en-US" altLang="zh-CN" sz="10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4F998B-A6A8-4E62-B74B-4B61C054A192}"/>
              </a:ext>
            </a:extLst>
          </p:cNvPr>
          <p:cNvSpPr/>
          <p:nvPr/>
        </p:nvSpPr>
        <p:spPr>
          <a:xfrm>
            <a:off x="4225326" y="4763933"/>
            <a:ext cx="2724748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算网协同提升网络性能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6F36FE7-A75F-4EC8-B751-B202D781CBAD}"/>
              </a:ext>
            </a:extLst>
          </p:cNvPr>
          <p:cNvSpPr/>
          <p:nvPr/>
        </p:nvSpPr>
        <p:spPr>
          <a:xfrm>
            <a:off x="4525041" y="5026715"/>
            <a:ext cx="3474314" cy="85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全网负载均衡：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算网联合全局通信优化，解决参数面大象流多打一拥塞，提升带宽利用率和训练效率</a:t>
            </a:r>
            <a:endParaRPr lang="en-US" altLang="zh-CN" sz="10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大带宽加速参数交换：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构建独立高速总线平面，加速无法掩藏的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和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EP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热点流量</a:t>
            </a:r>
            <a:endParaRPr lang="en-US" altLang="zh-CN" sz="10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072AD98-613D-4B8B-8E09-6882A650472D}"/>
              </a:ext>
            </a:extLst>
          </p:cNvPr>
          <p:cNvSpPr/>
          <p:nvPr/>
        </p:nvSpPr>
        <p:spPr>
          <a:xfrm>
            <a:off x="1072259" y="781605"/>
            <a:ext cx="9921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领先的智算集群 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算力规模 *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算力利用率 *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可用度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0218374-1AF3-4F01-A48F-89375B8F4319}"/>
              </a:ext>
            </a:extLst>
          </p:cNvPr>
          <p:cNvSpPr/>
          <p:nvPr/>
        </p:nvSpPr>
        <p:spPr>
          <a:xfrm>
            <a:off x="8044708" y="3316307"/>
            <a:ext cx="3966585" cy="308887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E40F523-F6C6-4C68-A6D6-451DE54B7A20}"/>
                  </a:ext>
                </a:extLst>
              </p:cNvPr>
              <p:cNvSpPr/>
              <p:nvPr/>
            </p:nvSpPr>
            <p:spPr>
              <a:xfrm>
                <a:off x="8058552" y="2470257"/>
                <a:ext cx="3952741" cy="77106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tIns="36000" bIns="36000">
                <a:spAutoFit/>
              </a:bodyPr>
              <a:lstStyle/>
              <a:p>
                <a:pPr defTabSz="913851">
                  <a:defRPr/>
                </a:pPr>
                <a:endParaRPr kumimoji="1" lang="en-US" altLang="zh-CN" sz="4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𝐀𝐯𝐚𝐢𝐥𝐚𝐛𝐢𝐥𝐢𝐭𝐲</m:t>
                      </m:r>
                      <m:r>
                        <a:rPr kumimoji="1" lang="zh-CN" altLang="en-US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≈</m:t>
                      </m:r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 </m:t>
                      </m:r>
                      <m:f>
                        <m:fPr>
                          <m:ctrlPr>
                            <a:rPr kumimoji="1" lang="en-US" altLang="zh-CN" sz="11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CN" sz="11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100" b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𝐂𝐊𝐏𝐓</m:t>
                              </m:r>
                            </m:num>
                            <m:den>
                              <m:r>
                                <a:rPr kumimoji="1" lang="en-US" altLang="zh-CN" sz="1100" b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1100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𝐌𝐓𝐓𝐑</m:t>
                          </m:r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1100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𝐌𝐓𝐁𝐅</m:t>
                          </m:r>
                        </m:den>
                      </m:f>
                      <m:r>
                        <a:rPr kumimoji="1" lang="en-US" altLang="zh-CN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kumimoji="1" lang="en-US" altLang="zh-CN" sz="9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:endParaRPr kumimoji="1" lang="en-US" altLang="zh-CN" sz="5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CKPT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为检查点保存周期，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MTTR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为故障恢复时长，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MTBF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为平均故障间隔时长</a:t>
                </a: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E40F523-F6C6-4C68-A6D6-451DE54B7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52" y="2470257"/>
                <a:ext cx="3952741" cy="771061"/>
              </a:xfrm>
              <a:prstGeom prst="rect">
                <a:avLst/>
              </a:prstGeom>
              <a:blipFill>
                <a:blip r:embed="rId10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8AAC3A90-7788-48B0-A61A-869F88186262}"/>
              </a:ext>
            </a:extLst>
          </p:cNvPr>
          <p:cNvSpPr/>
          <p:nvPr/>
        </p:nvSpPr>
        <p:spPr>
          <a:xfrm>
            <a:off x="8044707" y="3785316"/>
            <a:ext cx="3852613" cy="266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系统级高可用性设计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MTBF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故障少）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硬件高可靠：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容错设计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系统高可用：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软硬件协同高可用设计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运行状态备份</a:t>
            </a:r>
            <a:r>
              <a:rPr lang="zh-CN" altLang="en-US" sz="9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（恢复损失小）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缩短备份周期、异步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故障快速恢复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恢复快）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故障感知：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训前健康检查，故障智能预测；训中分钟级感知；跨界亚健康感知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快速定界：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海量日志分析、分钟级网络流程分析、存储故障及性能分析、故障模式库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inside</a:t>
            </a: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快速恢复：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自动断点续训≤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30min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分钟级加载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3895271-A717-4FDD-9905-95E0D8C84051}"/>
              </a:ext>
            </a:extLst>
          </p:cNvPr>
          <p:cNvSpPr/>
          <p:nvPr/>
        </p:nvSpPr>
        <p:spPr>
          <a:xfrm>
            <a:off x="8239368" y="3424030"/>
            <a:ext cx="337797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软硬协同高可靠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故障快速恢复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3CB9628-93BF-4EA8-8E60-05922FE00FD6}"/>
                  </a:ext>
                </a:extLst>
              </p:cNvPr>
              <p:cNvSpPr txBox="1"/>
              <p:nvPr/>
            </p:nvSpPr>
            <p:spPr>
              <a:xfrm>
                <a:off x="302602" y="2451287"/>
                <a:ext cx="3755500" cy="821498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just" defTabSz="91440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𝐂𝐨𝐦𝐩𝐒𝐜𝐚𝐥𝐞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𝐦𝐢𝐧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{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𝐂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𝐍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f>
                        <m:fPr>
                          <m:ctrlPr>
                            <a:rPr kumimoji="1"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05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𝐏𝐰𝐫</m:t>
                          </m:r>
                          <m:r>
                            <a:rPr kumimoji="1" lang="en-US" altLang="zh-CN" sz="105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sz="105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𝐏𝐔𝐄</m:t>
                          </m:r>
                        </m:den>
                      </m:f>
                      <m:r>
                        <a:rPr kumimoji="1" lang="en-US" altLang="zh-CN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𝐩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𝐄𝐄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r>
                        <a:rPr kumimoji="1" lang="en-US" altLang="zh-CN" sz="105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𝐀</m:t>
                      </m:r>
                      <m:r>
                        <a:rPr kumimoji="1" lang="en-US" altLang="zh-CN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𝐬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𝐃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}</m:t>
                      </m:r>
                    </m:oMath>
                  </m:oMathPara>
                </a14:m>
                <a:endParaRPr kumimoji="1" lang="en-US" altLang="zh-CN" sz="1200" b="1" dirty="0">
                  <a:solidFill>
                    <a:srgbClr val="0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endParaRPr kumimoji="1" lang="en-US" altLang="zh-CN" sz="5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为单卡算力，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NPU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卡数；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Pwr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为供电总功率，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PUE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为能源利用率，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为计算功耗占比系数，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EE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为算力能效比；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为设备占地面积，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s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为计算面效因子，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D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为单柜算力密度</a:t>
                </a:r>
                <a:endParaRPr kumimoji="1" lang="en-US" altLang="zh-CN" sz="8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3CB9628-93BF-4EA8-8E60-05922FE00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2" y="2451287"/>
                <a:ext cx="3755500" cy="821498"/>
              </a:xfrm>
              <a:prstGeom prst="rect">
                <a:avLst/>
              </a:prstGeom>
              <a:blipFill>
                <a:blip r:embed="rId11"/>
                <a:stretch>
                  <a:fillRect l="-1014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3386CAD-01D6-47D2-B5A2-98DF3D7D5187}"/>
                  </a:ext>
                </a:extLst>
              </p:cNvPr>
              <p:cNvSpPr txBox="1"/>
              <p:nvPr/>
            </p:nvSpPr>
            <p:spPr>
              <a:xfrm>
                <a:off x="4150303" y="2451288"/>
                <a:ext cx="3792853" cy="815535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𝐌𝐅𝐔</m:t>
                      </m:r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10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10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1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altLang="zh-CN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altLang="zh-CN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𝐡𝐢𝐝𝐞𝐧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𝐬𝐢𝐳𝐞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num>
                        <m:den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 b="1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den>
                      </m:f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100" b="1" dirty="0">
                  <a:solidFill>
                    <a:srgbClr val="1D1D1A"/>
                  </a:solidFill>
                  <a:latin typeface="Cambria Math" panose="02040503050406030204" pitchFamily="18" charset="0"/>
                  <a:ea typeface="微软雅黑"/>
                </a:endParaRPr>
              </a:p>
              <a:p>
                <a:pPr defTabSz="914400">
                  <a:defRPr/>
                </a:pPr>
                <a:endParaRPr kumimoji="1" lang="en-US" altLang="zh-CN" sz="4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endParaRPr kumimoji="1" lang="en-US" altLang="zh-CN" sz="3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k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时段实际消耗样本量，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为大模型参数量，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 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S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为序列长度，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hidden size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是隐层维度；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为单卡理论算力，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NPU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卡数；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是非故障有效训练时长</a:t>
                </a:r>
                <a:endParaRPr kumimoji="1" lang="en-US" altLang="zh-CN" sz="10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3386CAD-01D6-47D2-B5A2-98DF3D7D5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03" y="2451288"/>
                <a:ext cx="3792853" cy="815535"/>
              </a:xfrm>
              <a:prstGeom prst="rect">
                <a:avLst/>
              </a:prstGeom>
              <a:blipFill>
                <a:blip r:embed="rId12"/>
                <a:stretch>
                  <a:fillRect l="-667" r="-667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F57A83C2-E9F6-40F7-A426-83BC1FBA1781}"/>
              </a:ext>
            </a:extLst>
          </p:cNvPr>
          <p:cNvSpPr/>
          <p:nvPr/>
        </p:nvSpPr>
        <p:spPr>
          <a:xfrm>
            <a:off x="4081557" y="5837099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6C522E2-5DEC-4805-A84C-B2D38DBA723F}"/>
              </a:ext>
            </a:extLst>
          </p:cNvPr>
          <p:cNvSpPr/>
          <p:nvPr/>
        </p:nvSpPr>
        <p:spPr>
          <a:xfrm>
            <a:off x="4201262" y="6030618"/>
            <a:ext cx="393773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层架构亲和、算子调优、选择性重计算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07A516-73D0-4C3C-824E-A5663979BF65}"/>
              </a:ext>
            </a:extLst>
          </p:cNvPr>
          <p:cNvSpPr/>
          <p:nvPr/>
        </p:nvSpPr>
        <p:spPr>
          <a:xfrm>
            <a:off x="4318488" y="6467010"/>
            <a:ext cx="77219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11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本页公式中</a:t>
            </a:r>
            <a:r>
              <a:rPr lang="zh-CN" altLang="en-US" sz="11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为集群建设</a:t>
            </a:r>
            <a:r>
              <a:rPr lang="en-US" altLang="zh-CN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大模型训练应用参数，</a:t>
            </a:r>
            <a:r>
              <a:rPr lang="zh-CN" altLang="en-US" sz="11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为解决方案提供商规格参数，</a:t>
            </a:r>
            <a:r>
              <a:rPr lang="zh-CN" altLang="en-US" sz="11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为常数或共同作用项</a:t>
            </a:r>
            <a:endParaRPr lang="zh-CN" altLang="en-US" sz="1100" dirty="0">
              <a:solidFill>
                <a:srgbClr val="666666"/>
              </a:solidFill>
              <a:latin typeface="Huawei Sans" panose="020B0604020202020204"/>
              <a:ea typeface="微软雅黑"/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F331A469-D165-43F4-A9B8-8EE1081C3402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48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CE4D0D0-56DA-4523-A1ED-B674D2EF8DF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1456" y="241169"/>
            <a:ext cx="11760200" cy="5111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智算集群架构顶层设计：系统提升集群可用性，提升有效训练时间</a:t>
            </a:r>
            <a:endParaRPr lang="zh-CN" altLang="en-US" sz="2799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FCB44C-66CB-49E0-9E9C-2E3E4170EE39}"/>
              </a:ext>
            </a:extLst>
          </p:cNvPr>
          <p:cNvSpPr/>
          <p:nvPr/>
        </p:nvSpPr>
        <p:spPr>
          <a:xfrm>
            <a:off x="312536" y="764335"/>
            <a:ext cx="11227035" cy="957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3998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AF94E84-7118-4B25-9FEC-B8CA7A98B4B7}"/>
              </a:ext>
            </a:extLst>
          </p:cNvPr>
          <p:cNvCxnSpPr>
            <a:cxnSpLocks/>
          </p:cNvCxnSpPr>
          <p:nvPr/>
        </p:nvCxnSpPr>
        <p:spPr>
          <a:xfrm flipV="1">
            <a:off x="6628789" y="895932"/>
            <a:ext cx="0" cy="356861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4DC86E0-73D4-4632-8900-268E894AA07D}"/>
              </a:ext>
            </a:extLst>
          </p:cNvPr>
          <p:cNvCxnSpPr>
            <a:cxnSpLocks/>
          </p:cNvCxnSpPr>
          <p:nvPr/>
        </p:nvCxnSpPr>
        <p:spPr>
          <a:xfrm flipV="1">
            <a:off x="9062126" y="964941"/>
            <a:ext cx="0" cy="30962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3FF3559-2526-44D6-B70F-7C3798AB514E}"/>
              </a:ext>
            </a:extLst>
          </p:cNvPr>
          <p:cNvGrpSpPr/>
          <p:nvPr/>
        </p:nvGrpSpPr>
        <p:grpSpPr>
          <a:xfrm>
            <a:off x="6606682" y="1112392"/>
            <a:ext cx="2398746" cy="184594"/>
            <a:chOff x="5725061" y="1037555"/>
            <a:chExt cx="6228000" cy="412745"/>
          </a:xfrm>
        </p:grpSpPr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5FD28E94-7952-4660-87EA-7CEAF44A5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5061" y="1158836"/>
              <a:ext cx="6228000" cy="444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C8F8927-618A-4F41-B40A-D831CDE682D2}"/>
                </a:ext>
              </a:extLst>
            </p:cNvPr>
            <p:cNvSpPr txBox="1"/>
            <p:nvPr/>
          </p:nvSpPr>
          <p:spPr>
            <a:xfrm>
              <a:off x="6714907" y="1037555"/>
              <a:ext cx="4059900" cy="412745"/>
            </a:xfrm>
            <a:prstGeom prst="rect">
              <a:avLst/>
            </a:prstGeom>
            <a:solidFill>
              <a:schemeClr val="tx2"/>
            </a:solidFill>
            <a:ln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故障恢复时长</a:t>
              </a: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MTTR</a:t>
              </a:r>
              <a:endPara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48C0BCC-2CAE-4822-9E30-C31CDA6A2622}"/>
              </a:ext>
            </a:extLst>
          </p:cNvPr>
          <p:cNvGrpSpPr/>
          <p:nvPr/>
        </p:nvGrpSpPr>
        <p:grpSpPr>
          <a:xfrm>
            <a:off x="6628789" y="834984"/>
            <a:ext cx="3836082" cy="184594"/>
            <a:chOff x="335412" y="1047897"/>
            <a:chExt cx="5383393" cy="320685"/>
          </a:xfrm>
        </p:grpSpPr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C694A078-3F8F-4600-99A1-C60CB3DFF0EE}"/>
                </a:ext>
              </a:extLst>
            </p:cNvPr>
            <p:cNvCxnSpPr>
              <a:cxnSpLocks/>
            </p:cNvCxnSpPr>
            <p:nvPr/>
          </p:nvCxnSpPr>
          <p:spPr>
            <a:xfrm>
              <a:off x="335412" y="1155048"/>
              <a:ext cx="538339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51E7225-11A3-4B82-A03C-E11BA872887B}"/>
                </a:ext>
              </a:extLst>
            </p:cNvPr>
            <p:cNvSpPr txBox="1"/>
            <p:nvPr/>
          </p:nvSpPr>
          <p:spPr>
            <a:xfrm>
              <a:off x="1788108" y="1047897"/>
              <a:ext cx="2194417" cy="32068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平均故障间隔</a:t>
              </a: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MTBF</a:t>
              </a:r>
              <a:endPara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335C4AC0-11FD-4EF3-B3BB-80AB6A4187FE}"/>
              </a:ext>
            </a:extLst>
          </p:cNvPr>
          <p:cNvCxnSpPr>
            <a:cxnSpLocks/>
          </p:cNvCxnSpPr>
          <p:nvPr/>
        </p:nvCxnSpPr>
        <p:spPr>
          <a:xfrm flipV="1">
            <a:off x="10464871" y="1010177"/>
            <a:ext cx="0" cy="257606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F8C630DA-0009-444B-B62B-C56DA840CC5A}"/>
              </a:ext>
            </a:extLst>
          </p:cNvPr>
          <p:cNvCxnSpPr>
            <a:cxnSpLocks/>
          </p:cNvCxnSpPr>
          <p:nvPr/>
        </p:nvCxnSpPr>
        <p:spPr>
          <a:xfrm flipV="1">
            <a:off x="5470276" y="1138215"/>
            <a:ext cx="0" cy="129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367994-BAB9-4749-8D65-0F5E029C9D32}"/>
              </a:ext>
            </a:extLst>
          </p:cNvPr>
          <p:cNvGrpSpPr/>
          <p:nvPr/>
        </p:nvGrpSpPr>
        <p:grpSpPr>
          <a:xfrm>
            <a:off x="5483079" y="1000206"/>
            <a:ext cx="1128630" cy="369188"/>
            <a:chOff x="5132819" y="1026732"/>
            <a:chExt cx="3861092" cy="825493"/>
          </a:xfrm>
        </p:grpSpPr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39ADEA63-65C7-473B-8A93-D1A9CC1CD2EB}"/>
                </a:ext>
              </a:extLst>
            </p:cNvPr>
            <p:cNvCxnSpPr>
              <a:cxnSpLocks/>
            </p:cNvCxnSpPr>
            <p:nvPr/>
          </p:nvCxnSpPr>
          <p:spPr>
            <a:xfrm>
              <a:off x="5132819" y="1399147"/>
              <a:ext cx="3861092" cy="2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D32AE63-75AB-42AB-8C94-A0906A00A4CF}"/>
                </a:ext>
              </a:extLst>
            </p:cNvPr>
            <p:cNvSpPr txBox="1"/>
            <p:nvPr/>
          </p:nvSpPr>
          <p:spPr>
            <a:xfrm>
              <a:off x="5743336" y="1026732"/>
              <a:ext cx="2557992" cy="825493"/>
            </a:xfrm>
            <a:prstGeom prst="rect">
              <a:avLst/>
            </a:prstGeom>
            <a:solidFill>
              <a:schemeClr val="tx2"/>
            </a:solidFill>
            <a:ln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CKPT</a:t>
              </a:r>
            </a:p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保存周期</a:t>
              </a:r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8C9E594-B68A-4B9C-9671-6336AFBE9B1C}"/>
              </a:ext>
            </a:extLst>
          </p:cNvPr>
          <p:cNvSpPr txBox="1"/>
          <p:nvPr/>
        </p:nvSpPr>
        <p:spPr>
          <a:xfrm>
            <a:off x="6185150" y="1434918"/>
            <a:ext cx="86766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故障发生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70D8ABB-D526-4E7C-A0E1-91CD7259B80C}"/>
              </a:ext>
            </a:extLst>
          </p:cNvPr>
          <p:cNvSpPr txBox="1"/>
          <p:nvPr/>
        </p:nvSpPr>
        <p:spPr>
          <a:xfrm>
            <a:off x="10154834" y="1430874"/>
            <a:ext cx="86766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再次故障</a:t>
            </a:r>
          </a:p>
        </p:txBody>
      </p:sp>
      <p:sp>
        <p:nvSpPr>
          <p:cNvPr id="166" name="爆炸形: 8 pt  165">
            <a:extLst>
              <a:ext uri="{FF2B5EF4-FFF2-40B4-BE49-F238E27FC236}">
                <a16:creationId xmlns:a16="http://schemas.microsoft.com/office/drawing/2014/main" id="{72CC96C1-E9F5-42D3-86E0-0F4CD5BA453A}"/>
              </a:ext>
            </a:extLst>
          </p:cNvPr>
          <p:cNvSpPr/>
          <p:nvPr/>
        </p:nvSpPr>
        <p:spPr>
          <a:xfrm>
            <a:off x="10386455" y="1299495"/>
            <a:ext cx="156835" cy="10655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5" tIns="45683" rIns="91365" bIns="456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5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EE751A4-6A7A-4FCD-806D-29D9705B1417}"/>
              </a:ext>
            </a:extLst>
          </p:cNvPr>
          <p:cNvCxnSpPr>
            <a:cxnSpLocks/>
          </p:cNvCxnSpPr>
          <p:nvPr/>
        </p:nvCxnSpPr>
        <p:spPr>
          <a:xfrm>
            <a:off x="5404927" y="1360504"/>
            <a:ext cx="5738882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84" name="爆炸形: 8 pt  83">
            <a:extLst>
              <a:ext uri="{FF2B5EF4-FFF2-40B4-BE49-F238E27FC236}">
                <a16:creationId xmlns:a16="http://schemas.microsoft.com/office/drawing/2014/main" id="{28F1CCCF-10DE-4FE6-A5ED-322EAD6600D6}"/>
              </a:ext>
            </a:extLst>
          </p:cNvPr>
          <p:cNvSpPr/>
          <p:nvPr/>
        </p:nvSpPr>
        <p:spPr>
          <a:xfrm>
            <a:off x="6550373" y="1299495"/>
            <a:ext cx="156835" cy="10655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5" tIns="45683" rIns="91365" bIns="456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5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87347B5-4D06-495D-A970-281E94188C60}"/>
              </a:ext>
            </a:extLst>
          </p:cNvPr>
          <p:cNvSpPr txBox="1"/>
          <p:nvPr/>
        </p:nvSpPr>
        <p:spPr>
          <a:xfrm>
            <a:off x="8686504" y="1434918"/>
            <a:ext cx="977557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故障恢复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75F72A3-25EE-48B3-BA2A-A82EE15B7849}"/>
              </a:ext>
            </a:extLst>
          </p:cNvPr>
          <p:cNvSpPr/>
          <p:nvPr/>
        </p:nvSpPr>
        <p:spPr>
          <a:xfrm>
            <a:off x="9005428" y="1299496"/>
            <a:ext cx="156817" cy="13098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F184CFCA-5F68-4846-B7E8-4285158328CB}"/>
                  </a:ext>
                </a:extLst>
              </p:cNvPr>
              <p:cNvSpPr/>
              <p:nvPr/>
            </p:nvSpPr>
            <p:spPr>
              <a:xfrm>
                <a:off x="2312847" y="705321"/>
                <a:ext cx="2760607" cy="867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03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999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CN" sz="1999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𝑪𝑲𝑷𝑻</m:t>
                              </m:r>
                            </m:num>
                            <m:den>
                              <m: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𝑴𝑻𝑻𝑹</m:t>
                          </m:r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𝑴𝑻𝑩𝑭</m:t>
                          </m:r>
                        </m:den>
                      </m:f>
                    </m:oMath>
                  </m:oMathPara>
                </a14:m>
                <a:endParaRPr lang="zh-CN" altLang="en-US" sz="1999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F184CFCA-5F68-4846-B7E8-42851583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847" y="705321"/>
                <a:ext cx="2760607" cy="867591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C074C152-87FC-4EE7-B7C9-0CFB569C9444}"/>
              </a:ext>
            </a:extLst>
          </p:cNvPr>
          <p:cNvSpPr/>
          <p:nvPr/>
        </p:nvSpPr>
        <p:spPr>
          <a:xfrm>
            <a:off x="516689" y="1030004"/>
            <a:ext cx="2048959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defRPr/>
            </a:pPr>
            <a:r>
              <a:rPr lang="zh-CN" altLang="en-US" sz="23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集群可用度 </a:t>
            </a:r>
            <a:r>
              <a:rPr lang="zh-CN" altLang="en-US" sz="2399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altLang="zh-CN" sz="2399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848C061E-1781-4FCC-ABA2-8229609CD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1" y="1747588"/>
            <a:ext cx="4918327" cy="3893504"/>
          </a:xfrm>
          <a:prstGeom prst="rect">
            <a:avLst/>
          </a:prstGeom>
        </p:spPr>
      </p:pic>
      <p:grpSp>
        <p:nvGrpSpPr>
          <p:cNvPr id="87" name="Group 11">
            <a:extLst>
              <a:ext uri="{FF2B5EF4-FFF2-40B4-BE49-F238E27FC236}">
                <a16:creationId xmlns:a16="http://schemas.microsoft.com/office/drawing/2014/main" id="{AB4CDA3E-2088-4648-B2EA-0991BD5EF61E}"/>
              </a:ext>
            </a:extLst>
          </p:cNvPr>
          <p:cNvGrpSpPr>
            <a:grpSpLocks/>
          </p:cNvGrpSpPr>
          <p:nvPr/>
        </p:nvGrpSpPr>
        <p:grpSpPr bwMode="auto">
          <a:xfrm>
            <a:off x="604870" y="5671188"/>
            <a:ext cx="4428044" cy="721939"/>
            <a:chOff x="2422" y="2087"/>
            <a:chExt cx="2271" cy="681"/>
          </a:xfrm>
          <a:solidFill>
            <a:srgbClr val="4472C4">
              <a:lumMod val="60000"/>
              <a:lumOff val="40000"/>
            </a:srgbClr>
          </a:solidFill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5E14224-B9D3-44FB-9FD9-3DE23BBBF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7" y="2087"/>
              <a:ext cx="526" cy="681"/>
            </a:xfrm>
            <a:custGeom>
              <a:avLst/>
              <a:gdLst>
                <a:gd name="T0" fmla="*/ 0 w 655"/>
                <a:gd name="T1" fmla="*/ 6 h 849"/>
                <a:gd name="T2" fmla="*/ 11 w 655"/>
                <a:gd name="T3" fmla="*/ 25 h 849"/>
                <a:gd name="T4" fmla="*/ 20 w 655"/>
                <a:gd name="T5" fmla="*/ 15 h 849"/>
                <a:gd name="T6" fmla="*/ 6 w 655"/>
                <a:gd name="T7" fmla="*/ 0 h 849"/>
                <a:gd name="T8" fmla="*/ 0 w 655"/>
                <a:gd name="T9" fmla="*/ 6 h 8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5"/>
                <a:gd name="T16" fmla="*/ 0 h 849"/>
                <a:gd name="T17" fmla="*/ 655 w 655"/>
                <a:gd name="T18" fmla="*/ 849 h 8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5" h="849">
                  <a:moveTo>
                    <a:pt x="0" y="230"/>
                  </a:moveTo>
                  <a:lnTo>
                    <a:pt x="387" y="848"/>
                  </a:lnTo>
                  <a:lnTo>
                    <a:pt x="654" y="531"/>
                  </a:lnTo>
                  <a:lnTo>
                    <a:pt x="188" y="0"/>
                  </a:lnTo>
                  <a:lnTo>
                    <a:pt x="0" y="23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71893222-069C-4EDE-AB62-AB256B83F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2087"/>
              <a:ext cx="1589" cy="184"/>
            </a:xfrm>
            <a:custGeom>
              <a:avLst/>
              <a:gdLst>
                <a:gd name="T0" fmla="*/ 0 w 1980"/>
                <a:gd name="T1" fmla="*/ 6 h 229"/>
                <a:gd name="T2" fmla="*/ 54 w 1980"/>
                <a:gd name="T3" fmla="*/ 6 h 229"/>
                <a:gd name="T4" fmla="*/ 59 w 1980"/>
                <a:gd name="T5" fmla="*/ 0 h 229"/>
                <a:gd name="T6" fmla="*/ 14 w 1980"/>
                <a:gd name="T7" fmla="*/ 0 h 229"/>
                <a:gd name="T8" fmla="*/ 0 w 1980"/>
                <a:gd name="T9" fmla="*/ 6 h 2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0"/>
                <a:gd name="T16" fmla="*/ 0 h 229"/>
                <a:gd name="T17" fmla="*/ 1980 w 1980"/>
                <a:gd name="T18" fmla="*/ 229 h 2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0" h="229">
                  <a:moveTo>
                    <a:pt x="0" y="228"/>
                  </a:moveTo>
                  <a:lnTo>
                    <a:pt x="1791" y="228"/>
                  </a:lnTo>
                  <a:lnTo>
                    <a:pt x="1979" y="0"/>
                  </a:lnTo>
                  <a:lnTo>
                    <a:pt x="500" y="0"/>
                  </a:lnTo>
                  <a:lnTo>
                    <a:pt x="0" y="22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185A14F1-0A5B-4573-A139-95F9B1F82AD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2" y="2270"/>
              <a:ext cx="2056" cy="498"/>
            </a:xfrm>
            <a:custGeom>
              <a:avLst/>
              <a:gdLst>
                <a:gd name="T0" fmla="*/ 0 w 2561"/>
                <a:gd name="T1" fmla="*/ 18 h 621"/>
                <a:gd name="T2" fmla="*/ 77 w 2561"/>
                <a:gd name="T3" fmla="*/ 18 h 621"/>
                <a:gd name="T4" fmla="*/ 64 w 2561"/>
                <a:gd name="T5" fmla="*/ 0 h 621"/>
                <a:gd name="T6" fmla="*/ 11 w 2561"/>
                <a:gd name="T7" fmla="*/ 0 h 621"/>
                <a:gd name="T8" fmla="*/ 0 w 2561"/>
                <a:gd name="T9" fmla="*/ 18 h 6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1"/>
                <a:gd name="T16" fmla="*/ 0 h 621"/>
                <a:gd name="T17" fmla="*/ 2561 w 2561"/>
                <a:gd name="T18" fmla="*/ 621 h 6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1" h="621">
                  <a:moveTo>
                    <a:pt x="0" y="620"/>
                  </a:moveTo>
                  <a:lnTo>
                    <a:pt x="2560" y="620"/>
                  </a:lnTo>
                  <a:lnTo>
                    <a:pt x="2172" y="0"/>
                  </a:lnTo>
                  <a:lnTo>
                    <a:pt x="382" y="0"/>
                  </a:lnTo>
                  <a:lnTo>
                    <a:pt x="0" y="6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5E0DB94E-8DA1-4BE1-A3AE-56179F11976B}"/>
              </a:ext>
            </a:extLst>
          </p:cNvPr>
          <p:cNvSpPr/>
          <p:nvPr/>
        </p:nvSpPr>
        <p:spPr>
          <a:xfrm>
            <a:off x="892981" y="5870110"/>
            <a:ext cx="3616244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784">
              <a:defRPr/>
            </a:pPr>
            <a:r>
              <a:rPr lang="zh-CN" altLang="en-US" sz="139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基于模型的可靠性系统工程</a:t>
            </a:r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MBRSE</a:t>
            </a:r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8784">
              <a:defRPr/>
            </a:pPr>
            <a:r>
              <a:rPr lang="zh-CN" altLang="en-US" sz="139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全栈故障注入验证</a:t>
            </a:r>
          </a:p>
        </p:txBody>
      </p:sp>
      <p:sp>
        <p:nvSpPr>
          <p:cNvPr id="34" name="圆角矩形 244">
            <a:extLst>
              <a:ext uri="{FF2B5EF4-FFF2-40B4-BE49-F238E27FC236}">
                <a16:creationId xmlns:a16="http://schemas.microsoft.com/office/drawing/2014/main" id="{42B0CDBE-0AE6-4A3E-85E8-88B45233E20A}"/>
              </a:ext>
            </a:extLst>
          </p:cNvPr>
          <p:cNvSpPr/>
          <p:nvPr/>
        </p:nvSpPr>
        <p:spPr>
          <a:xfrm>
            <a:off x="5519839" y="1819392"/>
            <a:ext cx="6168528" cy="2572127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tx2">
                <a:lumMod val="85000"/>
              </a:schemeClr>
            </a:solidFill>
            <a:prstDash val="solid"/>
            <a:miter lim="800000"/>
          </a:ln>
          <a:effectLst/>
        </p:spPr>
        <p:txBody>
          <a:bodyPr lIns="71972" tIns="107958" rIns="71972" bIns="35986" rtlCol="0" anchor="b" anchorCtr="0"/>
          <a:lstStyle/>
          <a:p>
            <a:pPr defTabSz="914112">
              <a:lnSpc>
                <a:spcPct val="125000"/>
              </a:lnSpc>
              <a:defRPr/>
            </a:pP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提升故障检测能力：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多层拦截：</a:t>
            </a:r>
            <a:endParaRPr lang="zh-CN" altLang="en-US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上线前冒烟拦截：针对重点模块压测，拦截早期失效；重点拦截现网高频问题</a:t>
            </a:r>
          </a:p>
          <a:p>
            <a:pPr marL="171381" indent="-171381" defTabSz="914034" fontAlgn="ctr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准入检查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节点的基础配置、关键系统服务检查、单机压力测试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慢节点检测：增加硬件性能检查，检出慢节点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任务运行中实时故障诊断：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启动前环境检查，驱动版本，系统配置，环境变量等预检</a:t>
            </a:r>
            <a:endParaRPr lang="zh-CN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资源定期巡检：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优化检测方法：增加故障订阅处理，缩短故障发现时长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分层检测：增加带外故障处理，分层故障快速汇总处理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244">
            <a:extLst>
              <a:ext uri="{FF2B5EF4-FFF2-40B4-BE49-F238E27FC236}">
                <a16:creationId xmlns:a16="http://schemas.microsoft.com/office/drawing/2014/main" id="{5C124C8C-0C8F-4B66-A94A-78AC1CAE39F9}"/>
              </a:ext>
            </a:extLst>
          </p:cNvPr>
          <p:cNvSpPr/>
          <p:nvPr/>
        </p:nvSpPr>
        <p:spPr>
          <a:xfrm>
            <a:off x="5519840" y="4497847"/>
            <a:ext cx="6168529" cy="2037963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tx2">
                <a:lumMod val="85000"/>
              </a:schemeClr>
            </a:solidFill>
            <a:prstDash val="solid"/>
            <a:miter lim="800000"/>
          </a:ln>
          <a:effectLst/>
        </p:spPr>
        <p:txBody>
          <a:bodyPr lIns="71972" tIns="107958" rIns="71972" bIns="35986" rtlCol="0" anchor="b" anchorCtr="0"/>
          <a:lstStyle/>
          <a:p>
            <a:pPr defTabSz="914034" fontAlgn="ctr">
              <a:lnSpc>
                <a:spcPct val="150000"/>
              </a:lnSpc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提升故障快速恢复能力：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034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故障快速感知：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构建昇腾故障模式库，</a:t>
            </a:r>
            <a:r>
              <a:rPr lang="zh-CN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提升硬件故障的感知能力，缩短硬件故障的响应时间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034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数据和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快速保存：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支持重调度时数据快速搬运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包括数据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/checkpoint/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降低节点重调度数据复原时长，提升快速恢复效率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计算图和算子编译缓存：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支持图编译缓存加载，快速恢复用户业务作业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在线复位：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NPU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热复位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原地作业复位，提升快恢能力、稳定性和连续性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Pod/Job</a:t>
            </a:r>
            <a:r>
              <a:rPr lang="zh-CN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重调度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感知故障后支持单节点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训练作业重调度</a:t>
            </a:r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BF47A3C8-A44D-42EF-95F5-C17A587015C5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8EE555-8149-40E8-97C5-F1886B94299B}"/>
              </a:ext>
            </a:extLst>
          </p:cNvPr>
          <p:cNvSpPr/>
          <p:nvPr/>
        </p:nvSpPr>
        <p:spPr>
          <a:xfrm>
            <a:off x="458821" y="254691"/>
            <a:ext cx="11481561" cy="52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4950">
              <a:lnSpc>
                <a:spcPts val="3425"/>
              </a:lnSpc>
              <a:defRPr/>
            </a:pP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面向十年百倍增长，定义未来集群计算</a:t>
            </a:r>
            <a:r>
              <a:rPr lang="en-US" altLang="zh-CN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大技术特征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2F2E26-0A53-442F-B28E-FE45B8E4EAD9}"/>
              </a:ext>
            </a:extLst>
          </p:cNvPr>
          <p:cNvSpPr txBox="1"/>
          <p:nvPr/>
        </p:nvSpPr>
        <p:spPr>
          <a:xfrm>
            <a:off x="2505502" y="1162536"/>
            <a:ext cx="149440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柔性资源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全池化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柔计算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泛协作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DFF58F-5C8D-42A1-9CC5-E257F8D0C6C2}"/>
              </a:ext>
            </a:extLst>
          </p:cNvPr>
          <p:cNvSpPr txBox="1"/>
          <p:nvPr/>
        </p:nvSpPr>
        <p:spPr>
          <a:xfrm>
            <a:off x="4715710" y="2454304"/>
            <a:ext cx="122589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安全智慧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高安全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高可靠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高智能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CB76F5-29F6-42DA-9E1C-8DACA58730C5}"/>
              </a:ext>
            </a:extLst>
          </p:cNvPr>
          <p:cNvSpPr txBox="1"/>
          <p:nvPr/>
        </p:nvSpPr>
        <p:spPr>
          <a:xfrm>
            <a:off x="568695" y="2444369"/>
            <a:ext cx="1285151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多样泛在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大集群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新型态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融算力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0E61DD-7588-4E47-ABEC-F0E007C80536}"/>
              </a:ext>
            </a:extLst>
          </p:cNvPr>
          <p:cNvSpPr txBox="1"/>
          <p:nvPr/>
        </p:nvSpPr>
        <p:spPr>
          <a:xfrm>
            <a:off x="597817" y="4043947"/>
            <a:ext cx="1226904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负载亲和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大小芯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新算力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新存储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5809EC-9B3F-452F-A83A-7C550C7D2534}"/>
              </a:ext>
            </a:extLst>
          </p:cNvPr>
          <p:cNvSpPr txBox="1"/>
          <p:nvPr/>
        </p:nvSpPr>
        <p:spPr>
          <a:xfrm>
            <a:off x="4710906" y="4043945"/>
            <a:ext cx="123549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对等互联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超融合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高性能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光内生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9A2E13-F35D-4922-AB1F-BF38B6D0F0BF}"/>
              </a:ext>
            </a:extLst>
          </p:cNvPr>
          <p:cNvSpPr txBox="1"/>
          <p:nvPr/>
        </p:nvSpPr>
        <p:spPr>
          <a:xfrm>
            <a:off x="2631376" y="4975485"/>
            <a:ext cx="124266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零碳节能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绿供电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新储能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液制冷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8F893F4-A0B3-465D-A5B8-2B97E038C714}"/>
              </a:ext>
            </a:extLst>
          </p:cNvPr>
          <p:cNvGrpSpPr/>
          <p:nvPr/>
        </p:nvGrpSpPr>
        <p:grpSpPr>
          <a:xfrm>
            <a:off x="2117861" y="2346951"/>
            <a:ext cx="2269690" cy="2531696"/>
            <a:chOff x="4904898" y="2757597"/>
            <a:chExt cx="2269690" cy="221444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355970B-38EF-4E6F-999E-A362F6E2654F}"/>
                </a:ext>
              </a:extLst>
            </p:cNvPr>
            <p:cNvSpPr/>
            <p:nvPr/>
          </p:nvSpPr>
          <p:spPr>
            <a:xfrm rot="10800000">
              <a:off x="4977261" y="2838841"/>
              <a:ext cx="2119227" cy="1536901"/>
            </a:xfrm>
            <a:custGeom>
              <a:avLst/>
              <a:gdLst>
                <a:gd name="connsiteX0" fmla="*/ 0 w 3245453"/>
                <a:gd name="connsiteY0" fmla="*/ 0 h 2810637"/>
                <a:gd name="connsiteX1" fmla="*/ 1622679 w 3245453"/>
                <a:gd name="connsiteY1" fmla="*/ 2810637 h 2810637"/>
                <a:gd name="connsiteX2" fmla="*/ 3245453 w 3245453"/>
                <a:gd name="connsiteY2" fmla="*/ 0 h 281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5453" h="2810637">
                  <a:moveTo>
                    <a:pt x="0" y="0"/>
                  </a:moveTo>
                  <a:lnTo>
                    <a:pt x="1622679" y="2810637"/>
                  </a:lnTo>
                  <a:lnTo>
                    <a:pt x="3245453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D564D6E-180A-4A76-9685-27558F757D8F}"/>
                </a:ext>
              </a:extLst>
            </p:cNvPr>
            <p:cNvSpPr/>
            <p:nvPr/>
          </p:nvSpPr>
          <p:spPr>
            <a:xfrm rot="10800000">
              <a:off x="4904898" y="2757597"/>
              <a:ext cx="2269690" cy="2214440"/>
            </a:xfrm>
            <a:custGeom>
              <a:avLst/>
              <a:gdLst>
                <a:gd name="connsiteX0" fmla="*/ 1133215 w 2266497"/>
                <a:gd name="connsiteY0" fmla="*/ 2502164 h 2502164"/>
                <a:gd name="connsiteX1" fmla="*/ 0 w 2266497"/>
                <a:gd name="connsiteY1" fmla="*/ 1876623 h 2502164"/>
                <a:gd name="connsiteX2" fmla="*/ 0 w 2266497"/>
                <a:gd name="connsiteY2" fmla="*/ 625541 h 2502164"/>
                <a:gd name="connsiteX3" fmla="*/ 1133215 w 2266497"/>
                <a:gd name="connsiteY3" fmla="*/ 0 h 2502164"/>
                <a:gd name="connsiteX4" fmla="*/ 2266497 w 2266497"/>
                <a:gd name="connsiteY4" fmla="*/ 625541 h 2502164"/>
                <a:gd name="connsiteX5" fmla="*/ 2266497 w 2266497"/>
                <a:gd name="connsiteY5" fmla="*/ 633908 h 2502164"/>
                <a:gd name="connsiteX6" fmla="*/ 1 w 2266497"/>
                <a:gd name="connsiteY6" fmla="*/ 633908 h 2502164"/>
                <a:gd name="connsiteX7" fmla="*/ 1133216 w 2266497"/>
                <a:gd name="connsiteY7" fmla="*/ 2493796 h 2502164"/>
                <a:gd name="connsiteX8" fmla="*/ 2266497 w 2266497"/>
                <a:gd name="connsiteY8" fmla="*/ 633910 h 2502164"/>
                <a:gd name="connsiteX9" fmla="*/ 2266497 w 2266497"/>
                <a:gd name="connsiteY9" fmla="*/ 1876623 h 250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6497" h="2502164">
                  <a:moveTo>
                    <a:pt x="1133215" y="2502164"/>
                  </a:moveTo>
                  <a:lnTo>
                    <a:pt x="0" y="1876623"/>
                  </a:lnTo>
                  <a:lnTo>
                    <a:pt x="0" y="625541"/>
                  </a:lnTo>
                  <a:lnTo>
                    <a:pt x="1133215" y="0"/>
                  </a:lnTo>
                  <a:lnTo>
                    <a:pt x="2266497" y="625541"/>
                  </a:lnTo>
                  <a:lnTo>
                    <a:pt x="2266497" y="633908"/>
                  </a:lnTo>
                  <a:lnTo>
                    <a:pt x="1" y="633908"/>
                  </a:lnTo>
                  <a:lnTo>
                    <a:pt x="1133216" y="2493796"/>
                  </a:lnTo>
                  <a:lnTo>
                    <a:pt x="2266497" y="633910"/>
                  </a:lnTo>
                  <a:lnTo>
                    <a:pt x="2266497" y="1876623"/>
                  </a:lnTo>
                  <a:close/>
                </a:path>
              </a:pathLst>
            </a:custGeom>
            <a:solidFill>
              <a:sysClr val="window" lastClr="FFFFFF">
                <a:lumMod val="75000"/>
                <a:alpha val="10000"/>
              </a:sysClr>
            </a:solidFill>
            <a:ln w="3175" cap="flat" cmpd="sng" algn="ctr">
              <a:gradFill flip="none" rotWithShape="1">
                <a:gsLst>
                  <a:gs pos="50000">
                    <a:srgbClr val="595757">
                      <a:alpha val="0"/>
                    </a:srgbClr>
                  </a:gs>
                  <a:gs pos="0">
                    <a:srgbClr val="595757"/>
                  </a:gs>
                  <a:gs pos="100000">
                    <a:srgbClr val="595757">
                      <a:alpha val="40000"/>
                    </a:srgbClr>
                  </a:gs>
                </a:gsLst>
                <a:lin ang="16200000" scaled="1"/>
                <a:tileRect/>
              </a:gradFill>
              <a:prstDash val="solid"/>
              <a:rou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05148" eaLnBrk="0">
                <a:defRPr/>
              </a:pPr>
              <a:endParaRPr lang="zh-CN" altLang="en-US" sz="1999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标题 1">
              <a:extLst>
                <a:ext uri="{FF2B5EF4-FFF2-40B4-BE49-F238E27FC236}">
                  <a16:creationId xmlns:a16="http://schemas.microsoft.com/office/drawing/2014/main" id="{911AE7BA-1911-4F3B-8045-2DF88CA15B3C}"/>
                </a:ext>
              </a:extLst>
            </p:cNvPr>
            <p:cNvSpPr txBox="1">
              <a:spLocks/>
            </p:cNvSpPr>
            <p:nvPr/>
          </p:nvSpPr>
          <p:spPr>
            <a:xfrm>
              <a:off x="5219574" y="3559957"/>
              <a:ext cx="1652587" cy="484575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>
              <a:spAutoFit/>
            </a:bodyPr>
            <a:lstStyle>
              <a:lvl1pPr marL="0" marR="0" indent="0" algn="l" defTabSz="9134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597" b="1" kern="1200" baseline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zh-CN" altLang="en-US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集群计算</a:t>
              </a:r>
              <a:endParaRPr lang="en-US" altLang="zh-CN" sz="1800" dirty="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altLang="zh-CN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2030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C0750D8-0D3C-46DB-8A12-70A14C5D30AE}"/>
                </a:ext>
              </a:extLst>
            </p:cNvPr>
            <p:cNvGrpSpPr/>
            <p:nvPr/>
          </p:nvGrpSpPr>
          <p:grpSpPr>
            <a:xfrm>
              <a:off x="4977259" y="4248289"/>
              <a:ext cx="170872" cy="127456"/>
              <a:chOff x="2282862" y="4019012"/>
              <a:chExt cx="170632" cy="144016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1B4B6B0-03C9-4DCA-B918-3B45EF53D8EC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2" y="4163023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0E0488D-340A-4684-8F3B-F830D8477D3B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9" y="4019012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9D8827C-F217-41B2-9648-3FD8CC65B18A}"/>
                </a:ext>
              </a:extLst>
            </p:cNvPr>
            <p:cNvGrpSpPr/>
            <p:nvPr/>
          </p:nvGrpSpPr>
          <p:grpSpPr>
            <a:xfrm flipH="1">
              <a:off x="6918280" y="4241943"/>
              <a:ext cx="170872" cy="127456"/>
              <a:chOff x="2858016" y="4415010"/>
              <a:chExt cx="170632" cy="144016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1E0EEC5-0131-4074-87B2-22F4E1929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7B54E00B-D0C8-4AFA-819B-CE8F3AD0EA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547FCFF-94D4-4CCF-BFDD-1BE45A4BFF0C}"/>
                </a:ext>
              </a:extLst>
            </p:cNvPr>
            <p:cNvGrpSpPr/>
            <p:nvPr/>
          </p:nvGrpSpPr>
          <p:grpSpPr>
            <a:xfrm rot="14549325" flipH="1">
              <a:off x="5942478" y="2856948"/>
              <a:ext cx="151011" cy="144219"/>
              <a:chOff x="2858015" y="4415010"/>
              <a:chExt cx="170632" cy="144016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0238E21-CBBB-4590-B5CA-7B85BFB9E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9DA7552-3A6A-43AB-BD21-D4E3F6A549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4D35EF2-899C-4581-A669-0BEF2CD57E46}"/>
              </a:ext>
            </a:extLst>
          </p:cNvPr>
          <p:cNvSpPr/>
          <p:nvPr/>
        </p:nvSpPr>
        <p:spPr>
          <a:xfrm>
            <a:off x="6947730" y="1989009"/>
            <a:ext cx="4437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全球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算力规模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105 </a:t>
            </a:r>
            <a:r>
              <a:rPr lang="en-US" altLang="zh-CN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FP16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FBCEC8-E0D5-4E96-84DC-8B80CC9102FC}"/>
              </a:ext>
            </a:extLst>
          </p:cNvPr>
          <p:cNvCxnSpPr/>
          <p:nvPr/>
        </p:nvCxnSpPr>
        <p:spPr>
          <a:xfrm>
            <a:off x="6859580" y="2002699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DFAB90C-245A-4993-A7BC-381F0208C0EC}"/>
              </a:ext>
            </a:extLst>
          </p:cNvPr>
          <p:cNvSpPr/>
          <p:nvPr/>
        </p:nvSpPr>
        <p:spPr>
          <a:xfrm>
            <a:off x="6947729" y="3302717"/>
            <a:ext cx="4709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算力能效 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350TFlops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FP32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/KW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百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FA7A19-F038-4D09-9B95-1C7DDAFB5195}"/>
              </a:ext>
            </a:extLst>
          </p:cNvPr>
          <p:cNvCxnSpPr/>
          <p:nvPr/>
        </p:nvCxnSpPr>
        <p:spPr>
          <a:xfrm>
            <a:off x="6871015" y="335708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B9EA53C-A1C6-4243-9C27-41033E6679B7}"/>
              </a:ext>
            </a:extLst>
          </p:cNvPr>
          <p:cNvCxnSpPr/>
          <p:nvPr/>
        </p:nvCxnSpPr>
        <p:spPr>
          <a:xfrm>
            <a:off x="6859580" y="462613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9D9969C-08BE-4000-977B-F12EA66DF963}"/>
              </a:ext>
            </a:extLst>
          </p:cNvPr>
          <p:cNvSpPr/>
          <p:nvPr/>
        </p:nvSpPr>
        <p:spPr>
          <a:xfrm>
            <a:off x="6947730" y="4621432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集群网络互连速率</a:t>
            </a: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3.2Tbps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增长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509433-3B66-4D85-8239-34595C18BAAC}"/>
              </a:ext>
            </a:extLst>
          </p:cNvPr>
          <p:cNvSpPr txBox="1"/>
          <p:nvPr/>
        </p:nvSpPr>
        <p:spPr>
          <a:xfrm>
            <a:off x="6925088" y="1426355"/>
            <a:ext cx="4139505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gradFill>
                  <a:gsLst>
                    <a:gs pos="100000">
                      <a:schemeClr val="accent2">
                        <a:lumMod val="75000"/>
                      </a:schemeClr>
                    </a:gs>
                    <a:gs pos="53000">
                      <a:srgbClr val="FFC000"/>
                    </a:gs>
                    <a:gs pos="0">
                      <a:srgbClr val="FFED90"/>
                    </a:gs>
                  </a:gsLst>
                  <a:lin ang="1800000" scaled="0"/>
                </a:gradFill>
                <a:effectLst>
                  <a:glow rad="76200">
                    <a:srgbClr val="C7000B">
                      <a:alpha val="16000"/>
                    </a:srgbClr>
                  </a:glow>
                </a:effectLst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 b="1" dirty="0">
                <a:solidFill>
                  <a:srgbClr val="0070C0"/>
                </a:solidFill>
                <a:effectLst/>
                <a:latin typeface="微软雅黑" panose="020B0503020204020204" pitchFamily="34" charset="-122"/>
              </a:rPr>
              <a:t>数据中心 算力和能效 实现十年百倍增长</a:t>
            </a:r>
          </a:p>
        </p:txBody>
      </p:sp>
    </p:spTree>
    <p:extLst>
      <p:ext uri="{BB962C8B-B14F-4D97-AF65-F5344CB8AC3E}">
        <p14:creationId xmlns:p14="http://schemas.microsoft.com/office/powerpoint/2010/main" val="1721885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552F297-6CC5-9F93-C6C7-09027AE55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A78EAD-54B7-B66E-1BB2-BA7E6D137B77}"/>
              </a:ext>
            </a:extLst>
          </p:cNvPr>
          <p:cNvSpPr txBox="1">
            <a:spLocks/>
          </p:cNvSpPr>
          <p:nvPr/>
        </p:nvSpPr>
        <p:spPr>
          <a:xfrm>
            <a:off x="1113741" y="1624765"/>
            <a:ext cx="9805987" cy="39687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itchFamily="34" charset="0"/>
              <a:buNone/>
            </a:pPr>
            <a:r>
              <a:rPr lang="en-US" altLang="zh-CN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、大模型训练负载呈现出 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高并行</a:t>
            </a:r>
            <a:r>
              <a:rPr lang="en-US" altLang="zh-CN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网络化 的特征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集群成为最佳算力平台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BC1B-068E-24DA-9813-9D3C9C0B95C6}"/>
              </a:ext>
            </a:extLst>
          </p:cNvPr>
          <p:cNvSpPr txBox="1">
            <a:spLocks/>
          </p:cNvSpPr>
          <p:nvPr/>
        </p:nvSpPr>
        <p:spPr>
          <a:xfrm>
            <a:off x="1196338" y="2376653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、集群建设关键要素：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基础设施先进性、超大规模互连、极致算力效率、集群高可用</a:t>
            </a:r>
            <a:r>
              <a:rPr lang="en-US" altLang="zh-CN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易运维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3BC6BF-315A-1498-4CBC-8E22AB1AE808}"/>
              </a:ext>
            </a:extLst>
          </p:cNvPr>
          <p:cNvSpPr txBox="1">
            <a:spLocks/>
          </p:cNvSpPr>
          <p:nvPr/>
        </p:nvSpPr>
        <p:spPr>
          <a:xfrm>
            <a:off x="1196338" y="3127785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集群规模、计算效率、长稳运行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发力，打造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应用亲和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的集群架构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最大化使能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有效算力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、集群有效算力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3B4DA3-A1F2-A4EC-B5D2-E1FEC0E6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428" y="4645581"/>
            <a:ext cx="2058305" cy="7652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6A5D56-923B-1142-4A46-ED04955CB0D3}"/>
              </a:ext>
            </a:extLst>
          </p:cNvPr>
          <p:cNvSpPr/>
          <p:nvPr/>
        </p:nvSpPr>
        <p:spPr>
          <a:xfrm>
            <a:off x="1113741" y="4609089"/>
            <a:ext cx="2511906" cy="615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04" lvl="0"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、集群可用度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≈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6A6C72-F892-E056-75EB-8B39F81C0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95" y="3853004"/>
            <a:ext cx="5687658" cy="6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3A307-1D20-9C42-750A-64470A81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6E679-255A-9ADF-995F-0F3070A0D6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91FB42-36A9-C55B-CDE5-D5C19800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88"/>
            <a:ext cx="12196763" cy="655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92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DB56F16-0A48-3BEE-B87F-18A660D9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MFU(Model FLOPS Utilization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EFE894-7F5E-2B3B-C9EB-FF5FB2ED3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: </a:t>
            </a:r>
            <a:r>
              <a:rPr lang="zh-CN" altLang="en-US" dirty="0"/>
              <a:t>即模型算力利用率，是指模型一次前反向计算消耗的矩阵算力与机器（如</a:t>
            </a:r>
            <a:r>
              <a:rPr lang="en" altLang="zh-CN" dirty="0"/>
              <a:t>GPU</a:t>
            </a:r>
            <a:r>
              <a:rPr lang="zh-CN" altLang="en" dirty="0"/>
              <a:t>）</a:t>
            </a:r>
            <a:r>
              <a:rPr lang="zh-CN" altLang="en-US" dirty="0"/>
              <a:t>算力的比值。</a:t>
            </a:r>
          </a:p>
          <a:p>
            <a:r>
              <a:rPr lang="zh-CN" altLang="en-US" dirty="0"/>
              <a:t>重要性</a:t>
            </a:r>
            <a:r>
              <a:rPr lang="en-US" altLang="zh-CN" dirty="0"/>
              <a:t>: </a:t>
            </a:r>
            <a:r>
              <a:rPr lang="zh-CN" altLang="en-US" dirty="0"/>
              <a:t>它直接反映了模型在训练过程中对计算资源的有效利用程度。在大模型训练中，提高</a:t>
            </a:r>
            <a:r>
              <a:rPr lang="en" altLang="zh-CN" dirty="0"/>
              <a:t>MFU</a:t>
            </a:r>
            <a:r>
              <a:rPr lang="zh-CN" altLang="en-US" dirty="0"/>
              <a:t>是优化训练效率的关键手段之一。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956B6A6-E6A5-45D8-7931-73B371DA6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6CA26DB-D804-1B4A-44C0-BC4C31BBC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ADA7C76-7A64-64C5-ECA0-F723930D8C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9988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1B2DDF8-9E3A-319A-C010-9F29161F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8" y="3797541"/>
            <a:ext cx="7772400" cy="109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5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29E2312-1F98-7B55-33D8-4B0FCD88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B277C-E032-5EF2-BC31-89BC27745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/>
              <a:t>MFU</a:t>
            </a:r>
            <a:r>
              <a:rPr lang="zh-CN" altLang="en-US" dirty="0"/>
              <a:t>的值受到多种因素的影响，包括但不限于：</a:t>
            </a:r>
          </a:p>
          <a:p>
            <a:r>
              <a:rPr lang="zh-CN" altLang="en-US" dirty="0"/>
              <a:t>模型架构</a:t>
            </a:r>
            <a:r>
              <a:rPr lang="en-US" altLang="zh-CN" dirty="0"/>
              <a:t>: </a:t>
            </a:r>
            <a:r>
              <a:rPr lang="zh-CN" altLang="en-US" dirty="0"/>
              <a:t>不同架构的模型在分布式训练中的算力利用率可能存在显著差异。例如，</a:t>
            </a:r>
            <a:r>
              <a:rPr lang="en" altLang="zh-CN" dirty="0"/>
              <a:t>Transformer</a:t>
            </a:r>
            <a:r>
              <a:rPr lang="zh-CN" altLang="en-US" dirty="0"/>
              <a:t>架构的模型由于其并行性和矩阵运算密集的特点，通常能够在分布式训练中实现较高的</a:t>
            </a:r>
            <a:r>
              <a:rPr lang="en" altLang="zh-CN" dirty="0"/>
              <a:t>MFU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分布式训练策略</a:t>
            </a:r>
            <a:r>
              <a:rPr lang="en-US" altLang="zh-CN" dirty="0"/>
              <a:t>: </a:t>
            </a:r>
            <a:r>
              <a:rPr lang="zh-CN" altLang="en-US" dirty="0"/>
              <a:t>包括数据并行、模型并行、流水线并行等不同的并行策略，以及这些策略的具体实现方式（如梯度累积、张量并行等），都会对</a:t>
            </a:r>
            <a:r>
              <a:rPr lang="en" altLang="zh-CN" dirty="0"/>
              <a:t>MFU</a:t>
            </a:r>
            <a:r>
              <a:rPr lang="zh-CN" altLang="en-US" dirty="0"/>
              <a:t>产生重要影响。</a:t>
            </a:r>
          </a:p>
          <a:p>
            <a:r>
              <a:rPr lang="zh-CN" altLang="en-US" dirty="0"/>
              <a:t>硬件环境</a:t>
            </a:r>
            <a:r>
              <a:rPr lang="en-US" altLang="zh-CN" dirty="0"/>
              <a:t>: </a:t>
            </a:r>
            <a:r>
              <a:rPr lang="en" altLang="zh-CN" dirty="0"/>
              <a:t>GPU</a:t>
            </a:r>
            <a:r>
              <a:rPr lang="zh-CN" altLang="en-US" dirty="0"/>
              <a:t>型号、数量、网络连接速度、显存大小等硬件因素都会限制分布式训练的性能和算力利用率。</a:t>
            </a:r>
          </a:p>
          <a:p>
            <a:r>
              <a:rPr lang="zh-CN" altLang="en-US" dirty="0"/>
              <a:t>软件优化</a:t>
            </a:r>
            <a:r>
              <a:rPr lang="en-US" altLang="zh-CN" dirty="0"/>
              <a:t>: </a:t>
            </a:r>
            <a:r>
              <a:rPr lang="zh-CN" altLang="en-US" dirty="0"/>
              <a:t>包括编译器优化、库函数优化、自动混合精度训练等软件层面的优化措施，也能在一定程度上提升</a:t>
            </a:r>
            <a:r>
              <a:rPr lang="en" altLang="zh-CN" dirty="0"/>
              <a:t>MFU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数据集和批次大小</a:t>
            </a:r>
            <a:r>
              <a:rPr lang="en-US" altLang="zh-CN" dirty="0"/>
              <a:t>: </a:t>
            </a:r>
            <a:r>
              <a:rPr lang="zh-CN" altLang="en-US" dirty="0"/>
              <a:t>数据集的大小和复杂性，以及训练时使用的批次大小，都会影响每次迭代中的计算量和算力利用率。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02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D2C0D3-DAB5-2A57-A2D8-D4D6E4D2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集群可用度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B2DB8D-D709-93BE-CBD1-608DC5DB4B54}"/>
                  </a:ext>
                </a:extLst>
              </p:cNvPr>
              <p:cNvSpPr txBox="1"/>
              <p:nvPr/>
            </p:nvSpPr>
            <p:spPr>
              <a:xfrm>
                <a:off x="3941745" y="1525180"/>
                <a:ext cx="4066691" cy="600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i="1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集群</m:t>
                      </m:r>
                      <m:r>
                        <a:rPr kumimoji="1" lang="zh-CN" altLang="en-US" sz="20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可用度</m:t>
                      </m:r>
                      <m:r>
                        <a:rPr kumimoji="1" lang="en-US" altLang="zh-CN" sz="20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sz="2000" b="0" i="1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kumimoji="1" lang="en-US" altLang="zh-CN" sz="2000" b="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𝐶𝐾𝑃𝑇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sz="2000" b="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𝑀𝑇𝑇𝑅</m:t>
                          </m:r>
                        </m:num>
                        <m:den>
                          <m:r>
                            <a:rPr kumimoji="1" lang="en-US" altLang="zh-CN" sz="20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𝑀𝑇𝐵𝐹</m:t>
                          </m:r>
                          <m:r>
                            <a:rPr kumimoji="1" lang="en-US" altLang="zh-CN" sz="20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𝑀𝑇𝑇𝑅</m:t>
                          </m:r>
                        </m:den>
                      </m:f>
                    </m:oMath>
                  </m:oMathPara>
                </a14:m>
                <a:endParaRPr kumimoji="1" lang="zh-CN" altLang="en-US" sz="2000" i="1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B2DB8D-D709-93BE-CBD1-608DC5DB4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745" y="1525180"/>
                <a:ext cx="4066691" cy="600229"/>
              </a:xfrm>
              <a:prstGeom prst="rect">
                <a:avLst/>
              </a:prstGeom>
              <a:blipFill>
                <a:blip r:embed="rId2"/>
                <a:stretch>
                  <a:fillRect l="-1869" t="-89583" r="-623" b="-77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46FE33E-B07A-2F9F-63FA-FCACBE37C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2704360"/>
            <a:ext cx="11010163" cy="169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7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AI</a:t>
            </a:r>
            <a:r>
              <a:rPr lang="zh-CN" altLang="en-US" sz="9600" b="1" dirty="0"/>
              <a:t>计算集群目标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245650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19883-8B2D-F1D2-0242-396DC5E7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集群设计目标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0DDA4C-ABD2-DAC5-202E-FADFF165F6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888" y="1246188"/>
                <a:ext cx="10963275" cy="620581"/>
              </a:xfrm>
            </p:spPr>
            <p:txBody>
              <a:bodyPr/>
              <a:lstStyle/>
              <a:p>
                <a:r>
                  <a:rPr lang="zh-CN" altLang="en-US" b="1" dirty="0"/>
                  <a:t>设计目标：</a:t>
                </a:r>
                <a:r>
                  <a:rPr lang="zh-CN" altLang="en-US" b="1" dirty="0">
                    <a:solidFill>
                      <a:srgbClr val="66BA36"/>
                    </a:solidFill>
                  </a:rPr>
                  <a:t>围绕集群规模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66BA3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b="1" dirty="0">
                    <a:solidFill>
                      <a:srgbClr val="66BA36"/>
                    </a:solidFill>
                  </a:rPr>
                  <a:t> 计算效率，实现持续提升有效算力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0DDA4C-ABD2-DAC5-202E-FADFF165F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888" y="1246188"/>
                <a:ext cx="10963275" cy="62058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931A4A1-A082-FFFA-E7E1-05861FBC98DD}"/>
                  </a:ext>
                </a:extLst>
              </p:cNvPr>
              <p:cNvSpPr/>
              <p:nvPr/>
            </p:nvSpPr>
            <p:spPr>
              <a:xfrm>
                <a:off x="620321" y="2580030"/>
                <a:ext cx="11343490" cy="823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1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AI</m:t>
                      </m:r>
                      <m:r>
                        <a:rPr lang="zh-CN" altLang="en-US" sz="2200" b="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zh-CN" altLang="en-US" sz="220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集群有效算力</m:t>
                      </m:r>
                      <m:r>
                        <a:rPr lang="en-US" altLang="zh-CN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单卡算力</m:t>
                          </m:r>
                          <m:r>
                            <a:rPr lang="zh-CN" altLang="en-US" sz="2200" b="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20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200" b="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𝑁𝑃𝑈</m:t>
                          </m:r>
                          <m:r>
                            <a:rPr lang="zh-CN" altLang="en-US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卡数</m:t>
                          </m:r>
                        </m:e>
                      </m:d>
                      <m:r>
                        <a:rPr lang="zh-CN" altLang="en-US" sz="2200" b="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CN" altLang="en-US" sz="2200" b="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计算效率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≈</m:t>
                      </m:r>
                      <m:f>
                        <m:fPr>
                          <m:ctrlPr>
                            <a:rPr lang="en-US" altLang="zh-CN" sz="220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200" b="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  <m:r>
                            <a:rPr kumimoji="1" lang="zh-CN" altLang="en-US" sz="2200" b="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zh-CN" altLang="en-US" sz="2200" b="0" i="0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zh-CN" altLang="en-US" sz="2200" dirty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大模型参数量</m:t>
                          </m:r>
                          <m:r>
                            <m:rPr>
                              <m:nor/>
                            </m:rPr>
                            <a:rPr kumimoji="1" lang="zh-CN" altLang="en-US" sz="2200" b="0" i="0" dirty="0" smtClean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zh-CN" altLang="en-US" sz="2200" b="0" i="0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zh-CN" altLang="en-US" sz="2200" dirty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有效样本量</m:t>
                          </m:r>
                          <m:r>
                            <m:rPr>
                              <m:nor/>
                            </m:rPr>
                            <a:rPr lang="zh-CN" altLang="en-US" sz="2200" dirty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zh-CN" altLang="en-US" sz="2200" dirty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训练时长</m:t>
                          </m:r>
                          <m:r>
                            <m:rPr>
                              <m:nor/>
                            </m:rPr>
                            <a:rPr lang="zh-CN" altLang="en-US" sz="2200" dirty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zh-CN" altLang="en-US" sz="2200" dirty="0">
                  <a:solidFill>
                    <a:srgbClr val="37415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931A4A1-A082-FFFA-E7E1-05861FBC9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21" y="2580030"/>
                <a:ext cx="11343490" cy="823367"/>
              </a:xfrm>
              <a:prstGeom prst="rect">
                <a:avLst/>
              </a:prstGeom>
              <a:blipFill>
                <a:blip r:embed="rId3"/>
                <a:stretch>
                  <a:fillRect t="-6154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800C165-EE04-1116-50FF-7E9271267897}"/>
                  </a:ext>
                </a:extLst>
              </p:cNvPr>
              <p:cNvSpPr txBox="1"/>
              <p:nvPr/>
            </p:nvSpPr>
            <p:spPr>
              <a:xfrm>
                <a:off x="2174168" y="4458229"/>
                <a:ext cx="8235796" cy="603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668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计算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效率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 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单机执行最优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&amp; 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集群并行最优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&amp; 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中断时间最短</m:t>
                      </m:r>
                    </m:oMath>
                  </m:oMathPara>
                </a14:m>
                <a:endParaRPr lang="zh-CN" altLang="en-US" sz="2200" dirty="0">
                  <a:solidFill>
                    <a:srgbClr val="374153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800C165-EE04-1116-50FF-7E9271267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168" y="4458229"/>
                <a:ext cx="8235796" cy="603627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5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19883-8B2D-F1D2-0242-396DC5E7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集群设计目标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0DDA4C-ABD2-DAC5-202E-FADFF165F6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888" y="1246188"/>
                <a:ext cx="10963275" cy="587297"/>
              </a:xfrm>
            </p:spPr>
            <p:txBody>
              <a:bodyPr/>
              <a:lstStyle/>
              <a:p>
                <a:r>
                  <a:rPr lang="zh-CN" altLang="en-US" b="1" dirty="0">
                    <a:solidFill>
                      <a:srgbClr val="C00000"/>
                    </a:solidFill>
                  </a:rPr>
                  <a:t>计算效率 </a:t>
                </a:r>
                <a14:m>
                  <m:oMath xmlns:m="http://schemas.openxmlformats.org/officeDocument/2006/math">
                    <m:r>
                      <a:rPr lang="zh-CN" altLang="en-US" sz="2000" b="0" i="1" dirty="0" smtClean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 </m:t>
                    </m:r>
                    <m:r>
                      <a:rPr lang="zh-CN" altLang="en-US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单机执行最优</m:t>
                    </m:r>
                    <m:r>
                      <a:rPr lang="zh-CN" altLang="en-US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&amp; </m:t>
                    </m:r>
                    <m:r>
                      <a:rPr lang="zh-CN" altLang="en-US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集群并行最优</m:t>
                    </m:r>
                    <m:r>
                      <a:rPr lang="zh-CN" altLang="en-US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&amp; </m:t>
                    </m:r>
                    <m:r>
                      <a:rPr lang="zh-CN" altLang="en-US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中断时间最短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0DDA4C-ABD2-DAC5-202E-FADFF165F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888" y="1246188"/>
                <a:ext cx="10963275" cy="587297"/>
              </a:xfrm>
              <a:blipFill>
                <a:blip r:embed="rId2"/>
                <a:stretch>
                  <a:fillRect l="-347"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">
            <a:extLst>
              <a:ext uri="{FF2B5EF4-FFF2-40B4-BE49-F238E27FC236}">
                <a16:creationId xmlns:a16="http://schemas.microsoft.com/office/drawing/2014/main" id="{B2A8DCD0-F592-AB5A-279C-68DC94360844}"/>
              </a:ext>
            </a:extLst>
          </p:cNvPr>
          <p:cNvSpPr/>
          <p:nvPr/>
        </p:nvSpPr>
        <p:spPr>
          <a:xfrm>
            <a:off x="485512" y="2214880"/>
            <a:ext cx="2504271" cy="132411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4112">
              <a:spcAft>
                <a:spcPts val="300"/>
              </a:spcAft>
              <a:defRPr/>
            </a:pPr>
            <a:r>
              <a:rPr lang="zh-CN" altLang="en-US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模型算力利用率（</a:t>
            </a:r>
            <a:r>
              <a:rPr lang="en-US" altLang="zh-CN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MFU</a:t>
            </a:r>
            <a:r>
              <a:rPr lang="zh-CN" altLang="en-US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id="{5F7123B1-9C2F-FE14-8E6E-0FDCFCE7FD68}"/>
              </a:ext>
            </a:extLst>
          </p:cNvPr>
          <p:cNvSpPr/>
          <p:nvPr/>
        </p:nvSpPr>
        <p:spPr>
          <a:xfrm>
            <a:off x="3141099" y="2214880"/>
            <a:ext cx="8527344" cy="132411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算的更快：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提升算子、算法效率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算的更省：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降低调度和计算开销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运的高效：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提升参数交换带宽和网络利用率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3" name="矩形">
            <a:extLst>
              <a:ext uri="{FF2B5EF4-FFF2-40B4-BE49-F238E27FC236}">
                <a16:creationId xmlns:a16="http://schemas.microsoft.com/office/drawing/2014/main" id="{DE57CE0A-F083-C776-8F36-C26A010ACA9A}"/>
              </a:ext>
            </a:extLst>
          </p:cNvPr>
          <p:cNvSpPr/>
          <p:nvPr/>
        </p:nvSpPr>
        <p:spPr>
          <a:xfrm>
            <a:off x="485512" y="3711657"/>
            <a:ext cx="2504271" cy="1173249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4112">
              <a:spcAft>
                <a:spcPts val="300"/>
              </a:spcAft>
              <a:defRPr/>
            </a:pPr>
            <a:r>
              <a:rPr lang="zh-CN" altLang="en-US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万卡集群线性度</a:t>
            </a:r>
          </a:p>
        </p:txBody>
      </p:sp>
      <p:sp>
        <p:nvSpPr>
          <p:cNvPr id="14" name="矩形">
            <a:extLst>
              <a:ext uri="{FF2B5EF4-FFF2-40B4-BE49-F238E27FC236}">
                <a16:creationId xmlns:a16="http://schemas.microsoft.com/office/drawing/2014/main" id="{08FF63DD-5767-177B-84EE-C266D5738536}"/>
              </a:ext>
            </a:extLst>
          </p:cNvPr>
          <p:cNvSpPr/>
          <p:nvPr/>
        </p:nvSpPr>
        <p:spPr>
          <a:xfrm>
            <a:off x="3141099" y="3711657"/>
            <a:ext cx="8527344" cy="1173249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高效并行：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架构亲和的模型切分策略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高效通信：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）增大参数面通信带宽和覆盖范围；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）降低冲突，持续提升网络利用率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CFD3A521-D4C5-26ED-A195-228DB5E7BB9D}"/>
              </a:ext>
            </a:extLst>
          </p:cNvPr>
          <p:cNvSpPr/>
          <p:nvPr/>
        </p:nvSpPr>
        <p:spPr>
          <a:xfrm>
            <a:off x="485512" y="5057569"/>
            <a:ext cx="2504271" cy="1038432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故障恢复时间（</a:t>
            </a:r>
            <a:r>
              <a:rPr lang="en-US" altLang="zh-CN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MTTR</a:t>
            </a:r>
            <a:r>
              <a:rPr lang="zh-CN" altLang="en-US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6" name="矩形">
            <a:extLst>
              <a:ext uri="{FF2B5EF4-FFF2-40B4-BE49-F238E27FC236}">
                <a16:creationId xmlns:a16="http://schemas.microsoft.com/office/drawing/2014/main" id="{D69C38DA-C890-A809-32DF-C142084ACA70}"/>
              </a:ext>
            </a:extLst>
          </p:cNvPr>
          <p:cNvSpPr/>
          <p:nvPr/>
        </p:nvSpPr>
        <p:spPr>
          <a:xfrm>
            <a:off x="3141099" y="5057569"/>
            <a:ext cx="8527344" cy="1038432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少出故障：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硬件高可靠、训前压测检查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快速恢复：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断点续训，快速定界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+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快换快修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31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F4712D-AF12-41D7-E29D-504522D35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设计主线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7CB324-27BF-BDF9-96C6-4C50F0D3A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将整集群作为一台计算机来设计（</a:t>
            </a:r>
            <a:r>
              <a:rPr lang="en-US" altLang="zh-CN" dirty="0"/>
              <a:t> DaaS</a:t>
            </a:r>
            <a:r>
              <a:rPr lang="zh-CN" altLang="en-US" dirty="0"/>
              <a:t> </a:t>
            </a:r>
            <a:r>
              <a:rPr lang="en-US" altLang="zh-CN" dirty="0"/>
              <a:t>DC as a</a:t>
            </a:r>
            <a:r>
              <a:rPr lang="zh-CN" altLang="en-US" dirty="0"/>
              <a:t> </a:t>
            </a:r>
            <a:r>
              <a:rPr lang="en-US" altLang="zh-CN" dirty="0"/>
              <a:t>Computer </a:t>
            </a:r>
            <a:r>
              <a:rPr lang="zh-CN" altLang="en-US" dirty="0"/>
              <a:t>），以实现大模型业务负载亲和</a:t>
            </a:r>
          </a:p>
        </p:txBody>
      </p:sp>
    </p:spTree>
    <p:extLst>
      <p:ext uri="{BB962C8B-B14F-4D97-AF65-F5344CB8AC3E}">
        <p14:creationId xmlns:p14="http://schemas.microsoft.com/office/powerpoint/2010/main" val="165161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33858</TotalTime>
  <Words>1636</Words>
  <Application>Microsoft Macintosh PowerPoint</Application>
  <PresentationFormat>自定义</PresentationFormat>
  <Paragraphs>198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等线</vt:lpstr>
      <vt:lpstr>微软雅黑</vt:lpstr>
      <vt:lpstr>微软雅黑</vt:lpstr>
      <vt:lpstr>ACGN-MiaoGB-Flash</vt:lpstr>
      <vt:lpstr>Huawei Sans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MFU(Model FLOPS Utilization）</vt:lpstr>
      <vt:lpstr>PowerPoint 演示文稿</vt:lpstr>
      <vt:lpstr>集群可用度</vt:lpstr>
      <vt:lpstr>PowerPoint 演示文稿</vt:lpstr>
      <vt:lpstr>AI 集群设计目标</vt:lpstr>
      <vt:lpstr>AI 集群设计目标</vt:lpstr>
      <vt:lpstr>设计主线</vt:lpstr>
      <vt:lpstr>AI智算集群设计主线：</vt:lpstr>
      <vt:lpstr>PowerPoint 演示文稿</vt:lpstr>
      <vt:lpstr>PowerPoint 演示文稿</vt:lpstr>
      <vt:lpstr>PowerPoint 演示文稿</vt:lpstr>
      <vt:lpstr>Summary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10319</cp:revision>
  <cp:lastPrinted>2023-09-08T09:14:01Z</cp:lastPrinted>
  <dcterms:created xsi:type="dcterms:W3CDTF">2020-08-28T08:44:19Z</dcterms:created>
  <dcterms:modified xsi:type="dcterms:W3CDTF">2025-08-31T13:17:54Z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